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44" r:id="rId5"/>
    <p:sldId id="346" r:id="rId6"/>
    <p:sldId id="353" r:id="rId7"/>
    <p:sldId id="354" r:id="rId8"/>
    <p:sldId id="349" r:id="rId9"/>
    <p:sldId id="350" r:id="rId10"/>
    <p:sldId id="361" r:id="rId11"/>
    <p:sldId id="347" r:id="rId12"/>
    <p:sldId id="351" r:id="rId13"/>
    <p:sldId id="348" r:id="rId14"/>
    <p:sldId id="352" r:id="rId15"/>
    <p:sldId id="355" r:id="rId16"/>
    <p:sldId id="356" r:id="rId17"/>
    <p:sldId id="357" r:id="rId18"/>
    <p:sldId id="33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64">
          <p15:clr>
            <a:srgbClr val="A4A3A4"/>
          </p15:clr>
        </p15:guide>
        <p15:guide id="2" pos="5457">
          <p15:clr>
            <a:srgbClr val="A4A3A4"/>
          </p15:clr>
        </p15:guide>
        <p15:guide id="3" pos="30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437"/>
    <a:srgbClr val="262626"/>
    <a:srgbClr val="48484A"/>
    <a:srgbClr val="DCDDDE"/>
    <a:srgbClr val="B1B3B6"/>
    <a:srgbClr val="77787B"/>
    <a:srgbClr val="BA1222"/>
    <a:srgbClr val="524D85"/>
    <a:srgbClr val="FFC20E"/>
    <a:srgbClr val="63AF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23" autoAdjust="0"/>
    <p:restoredTop sz="84831" autoAdjust="0"/>
  </p:normalViewPr>
  <p:slideViewPr>
    <p:cSldViewPr snapToGrid="0" snapToObjects="1">
      <p:cViewPr varScale="1">
        <p:scale>
          <a:sx n="96" d="100"/>
          <a:sy n="96" d="100"/>
        </p:scale>
        <p:origin x="210" y="84"/>
      </p:cViewPr>
      <p:guideLst>
        <p:guide orient="horz" pos="4264"/>
        <p:guide pos="5457"/>
        <p:guide pos="3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8" d="100"/>
        <a:sy n="98" d="100"/>
      </p:scale>
      <p:origin x="0" y="0"/>
    </p:cViewPr>
  </p:sorterViewPr>
  <p:notesViewPr>
    <p:cSldViewPr snapToGrid="0" snapToObject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498477-578D-4E65-B384-3C27455BAE8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F5FD507-3786-40C4-BA6A-047290325BEF}">
      <dgm:prSet phldrT="[Text]"/>
      <dgm:spPr/>
      <dgm:t>
        <a:bodyPr/>
        <a:lstStyle/>
        <a:p>
          <a:r>
            <a:rPr lang="en-US" dirty="0"/>
            <a:t>Choice</a:t>
          </a:r>
        </a:p>
      </dgm:t>
    </dgm:pt>
    <dgm:pt modelId="{D33E341C-A873-4634-AC63-DD61D792CFEE}" type="parTrans" cxnId="{2A345845-51E7-4CFE-8615-0F738CCAB8FA}">
      <dgm:prSet/>
      <dgm:spPr/>
      <dgm:t>
        <a:bodyPr/>
        <a:lstStyle/>
        <a:p>
          <a:endParaRPr lang="en-US"/>
        </a:p>
      </dgm:t>
    </dgm:pt>
    <dgm:pt modelId="{30F7CFD0-FD11-487C-BE9C-6498F94C2599}" type="sibTrans" cxnId="{2A345845-51E7-4CFE-8615-0F738CCAB8FA}">
      <dgm:prSet/>
      <dgm:spPr/>
      <dgm:t>
        <a:bodyPr/>
        <a:lstStyle/>
        <a:p>
          <a:endParaRPr lang="en-US"/>
        </a:p>
      </dgm:t>
    </dgm:pt>
    <dgm:pt modelId="{7AEB0DD1-7C79-47F0-820D-8B8598D4D655}">
      <dgm:prSet phldrT="[Text]"/>
      <dgm:spPr/>
      <dgm:t>
        <a:bodyPr/>
        <a:lstStyle/>
        <a:p>
          <a:r>
            <a:rPr lang="en-US" dirty="0"/>
            <a:t>Yes</a:t>
          </a:r>
        </a:p>
      </dgm:t>
    </dgm:pt>
    <dgm:pt modelId="{C5D8E551-3867-4379-9CFC-C166207FBEB8}" type="parTrans" cxnId="{D7D3F767-2C13-4627-BAA6-A45C204A6018}">
      <dgm:prSet/>
      <dgm:spPr/>
      <dgm:t>
        <a:bodyPr/>
        <a:lstStyle/>
        <a:p>
          <a:endParaRPr lang="en-US"/>
        </a:p>
      </dgm:t>
    </dgm:pt>
    <dgm:pt modelId="{70FA4407-367C-49AA-909C-553C1FE0B870}" type="sibTrans" cxnId="{D7D3F767-2C13-4627-BAA6-A45C204A6018}">
      <dgm:prSet/>
      <dgm:spPr/>
      <dgm:t>
        <a:bodyPr/>
        <a:lstStyle/>
        <a:p>
          <a:endParaRPr lang="en-US"/>
        </a:p>
      </dgm:t>
    </dgm:pt>
    <dgm:pt modelId="{D062C1E4-088D-4657-B279-3690DF26DFE8}">
      <dgm:prSet phldrT="[Text]"/>
      <dgm:spPr/>
      <dgm:t>
        <a:bodyPr/>
        <a:lstStyle/>
        <a:p>
          <a:r>
            <a:rPr lang="en-US" dirty="0"/>
            <a:t>Fully subsidized</a:t>
          </a:r>
        </a:p>
      </dgm:t>
    </dgm:pt>
    <dgm:pt modelId="{30682EDA-842A-464F-9338-8562C6016DB4}" type="parTrans" cxnId="{AE9FC498-4A08-43F3-BF9C-D86D9D071B3A}">
      <dgm:prSet/>
      <dgm:spPr/>
      <dgm:t>
        <a:bodyPr/>
        <a:lstStyle/>
        <a:p>
          <a:endParaRPr lang="en-US"/>
        </a:p>
      </dgm:t>
    </dgm:pt>
    <dgm:pt modelId="{278ABE30-778B-4387-BB6D-1C28A4F94B13}" type="sibTrans" cxnId="{AE9FC498-4A08-43F3-BF9C-D86D9D071B3A}">
      <dgm:prSet/>
      <dgm:spPr/>
      <dgm:t>
        <a:bodyPr/>
        <a:lstStyle/>
        <a:p>
          <a:endParaRPr lang="en-US"/>
        </a:p>
      </dgm:t>
    </dgm:pt>
    <dgm:pt modelId="{0FE3C6E4-2979-4ECF-8DE7-04EB78F5F6AB}">
      <dgm:prSet phldrT="[Text]"/>
      <dgm:spPr/>
      <dgm:t>
        <a:bodyPr/>
        <a:lstStyle/>
        <a:p>
          <a:r>
            <a:rPr lang="en-US" dirty="0"/>
            <a:t>No</a:t>
          </a:r>
        </a:p>
      </dgm:t>
    </dgm:pt>
    <dgm:pt modelId="{931AAA13-370B-4DF9-A074-A679955664EA}" type="parTrans" cxnId="{FB2DD2BD-7669-4EEF-9A1C-A19FFC7E9AC2}">
      <dgm:prSet/>
      <dgm:spPr/>
      <dgm:t>
        <a:bodyPr/>
        <a:lstStyle/>
        <a:p>
          <a:endParaRPr lang="en-US"/>
        </a:p>
      </dgm:t>
    </dgm:pt>
    <dgm:pt modelId="{DC83AC76-3B7D-4D86-BD3F-062E18378F42}" type="sibTrans" cxnId="{FB2DD2BD-7669-4EEF-9A1C-A19FFC7E9AC2}">
      <dgm:prSet/>
      <dgm:spPr/>
      <dgm:t>
        <a:bodyPr/>
        <a:lstStyle/>
        <a:p>
          <a:endParaRPr lang="en-US"/>
        </a:p>
      </dgm:t>
    </dgm:pt>
    <dgm:pt modelId="{749D1626-9615-4B7E-8F76-E5ED143AE852}">
      <dgm:prSet phldrT="[Text]"/>
      <dgm:spPr/>
      <dgm:t>
        <a:bodyPr/>
        <a:lstStyle/>
        <a:p>
          <a:r>
            <a:rPr lang="en-US" dirty="0"/>
            <a:t>Partially subsidized</a:t>
          </a:r>
        </a:p>
      </dgm:t>
    </dgm:pt>
    <dgm:pt modelId="{25AB4F4C-91B2-4595-9EF7-103232BC8EF9}" type="parTrans" cxnId="{CB2A44E7-09C2-4FFB-A797-DC02645085DD}">
      <dgm:prSet/>
      <dgm:spPr/>
      <dgm:t>
        <a:bodyPr/>
        <a:lstStyle/>
        <a:p>
          <a:endParaRPr lang="en-US"/>
        </a:p>
      </dgm:t>
    </dgm:pt>
    <dgm:pt modelId="{D4D8426D-0C19-4FD7-9AF6-00898DF6342D}" type="sibTrans" cxnId="{CB2A44E7-09C2-4FFB-A797-DC02645085DD}">
      <dgm:prSet/>
      <dgm:spPr/>
      <dgm:t>
        <a:bodyPr/>
        <a:lstStyle/>
        <a:p>
          <a:endParaRPr lang="en-US"/>
        </a:p>
      </dgm:t>
    </dgm:pt>
    <dgm:pt modelId="{29B327F0-FAC1-445D-A33A-C6FBBB59AACC}">
      <dgm:prSet phldrT="[Text]"/>
      <dgm:spPr/>
      <dgm:t>
        <a:bodyPr/>
        <a:lstStyle/>
        <a:p>
          <a:r>
            <a:rPr lang="en-US" dirty="0"/>
            <a:t>Not subsidized</a:t>
          </a:r>
        </a:p>
      </dgm:t>
    </dgm:pt>
    <dgm:pt modelId="{3CBAF332-CBB1-4BF1-9D2E-0FAAA042A1ED}" type="parTrans" cxnId="{76F70ABA-6F48-44D7-A7E6-DA4FB8E54FC3}">
      <dgm:prSet/>
      <dgm:spPr/>
      <dgm:t>
        <a:bodyPr/>
        <a:lstStyle/>
        <a:p>
          <a:endParaRPr lang="en-US"/>
        </a:p>
      </dgm:t>
    </dgm:pt>
    <dgm:pt modelId="{9EE7C847-19C9-47E9-AA99-C03EA38E0A9D}" type="sibTrans" cxnId="{76F70ABA-6F48-44D7-A7E6-DA4FB8E54FC3}">
      <dgm:prSet/>
      <dgm:spPr/>
      <dgm:t>
        <a:bodyPr/>
        <a:lstStyle/>
        <a:p>
          <a:endParaRPr lang="en-US"/>
        </a:p>
      </dgm:t>
    </dgm:pt>
    <dgm:pt modelId="{E0C3E81F-0C0B-4A71-8029-C5317533F13F}" type="pres">
      <dgm:prSet presAssocID="{21498477-578D-4E65-B384-3C27455BAE8D}" presName="hierChild1" presStyleCnt="0">
        <dgm:presLayoutVars>
          <dgm:chPref val="1"/>
          <dgm:dir/>
          <dgm:animOne val="branch"/>
          <dgm:animLvl val="lvl"/>
          <dgm:resizeHandles/>
        </dgm:presLayoutVars>
      </dgm:prSet>
      <dgm:spPr/>
    </dgm:pt>
    <dgm:pt modelId="{6F5930B6-4648-446C-91F7-73587786A6C9}" type="pres">
      <dgm:prSet presAssocID="{3F5FD507-3786-40C4-BA6A-047290325BEF}" presName="hierRoot1" presStyleCnt="0"/>
      <dgm:spPr/>
    </dgm:pt>
    <dgm:pt modelId="{2DF4E8BF-2B7A-4D92-A947-1E61367D31CC}" type="pres">
      <dgm:prSet presAssocID="{3F5FD507-3786-40C4-BA6A-047290325BEF}" presName="composite" presStyleCnt="0"/>
      <dgm:spPr/>
    </dgm:pt>
    <dgm:pt modelId="{1122CCD3-21C9-4E05-B349-320FCD22B7A9}" type="pres">
      <dgm:prSet presAssocID="{3F5FD507-3786-40C4-BA6A-047290325BEF}" presName="background" presStyleLbl="node0" presStyleIdx="0" presStyleCnt="1"/>
      <dgm:spPr/>
    </dgm:pt>
    <dgm:pt modelId="{A9EEE398-C27E-41FA-B3AE-3CB403DBBB2E}" type="pres">
      <dgm:prSet presAssocID="{3F5FD507-3786-40C4-BA6A-047290325BEF}" presName="text" presStyleLbl="fgAcc0" presStyleIdx="0" presStyleCnt="1">
        <dgm:presLayoutVars>
          <dgm:chPref val="3"/>
        </dgm:presLayoutVars>
      </dgm:prSet>
      <dgm:spPr/>
    </dgm:pt>
    <dgm:pt modelId="{F6692211-5A5A-4B71-8511-C6CD9AA4CA75}" type="pres">
      <dgm:prSet presAssocID="{3F5FD507-3786-40C4-BA6A-047290325BEF}" presName="hierChild2" presStyleCnt="0"/>
      <dgm:spPr/>
    </dgm:pt>
    <dgm:pt modelId="{EAAE4253-4BE5-4FC2-AAB1-662B7E26498C}" type="pres">
      <dgm:prSet presAssocID="{C5D8E551-3867-4379-9CFC-C166207FBEB8}" presName="Name10" presStyleLbl="parChTrans1D2" presStyleIdx="0" presStyleCnt="2"/>
      <dgm:spPr/>
    </dgm:pt>
    <dgm:pt modelId="{5584CF60-D0F5-4B04-9DE6-396A58CE4A02}" type="pres">
      <dgm:prSet presAssocID="{7AEB0DD1-7C79-47F0-820D-8B8598D4D655}" presName="hierRoot2" presStyleCnt="0"/>
      <dgm:spPr/>
    </dgm:pt>
    <dgm:pt modelId="{EBFCA2FD-DB9B-44EF-B51D-C1A80C57461E}" type="pres">
      <dgm:prSet presAssocID="{7AEB0DD1-7C79-47F0-820D-8B8598D4D655}" presName="composite2" presStyleCnt="0"/>
      <dgm:spPr/>
    </dgm:pt>
    <dgm:pt modelId="{2CB3B39C-196C-4937-A836-8CFE9D17FF08}" type="pres">
      <dgm:prSet presAssocID="{7AEB0DD1-7C79-47F0-820D-8B8598D4D655}" presName="background2" presStyleLbl="node2" presStyleIdx="0" presStyleCnt="2"/>
      <dgm:spPr/>
    </dgm:pt>
    <dgm:pt modelId="{68DBFE8B-026F-425D-9263-D3D03F816A74}" type="pres">
      <dgm:prSet presAssocID="{7AEB0DD1-7C79-47F0-820D-8B8598D4D655}" presName="text2" presStyleLbl="fgAcc2" presStyleIdx="0" presStyleCnt="2" custLinFactNeighborX="3301" custLinFactNeighborY="2599">
        <dgm:presLayoutVars>
          <dgm:chPref val="3"/>
        </dgm:presLayoutVars>
      </dgm:prSet>
      <dgm:spPr/>
    </dgm:pt>
    <dgm:pt modelId="{EB0E1721-191E-4F61-A4D7-871E4361FAA8}" type="pres">
      <dgm:prSet presAssocID="{7AEB0DD1-7C79-47F0-820D-8B8598D4D655}" presName="hierChild3" presStyleCnt="0"/>
      <dgm:spPr/>
    </dgm:pt>
    <dgm:pt modelId="{77466F0C-5982-484F-91FF-132C4E937FCE}" type="pres">
      <dgm:prSet presAssocID="{30682EDA-842A-464F-9338-8562C6016DB4}" presName="Name17" presStyleLbl="parChTrans1D3" presStyleIdx="0" presStyleCnt="3"/>
      <dgm:spPr/>
    </dgm:pt>
    <dgm:pt modelId="{EE5888E4-8E3B-45E9-BC49-D9BE17E062BB}" type="pres">
      <dgm:prSet presAssocID="{D062C1E4-088D-4657-B279-3690DF26DFE8}" presName="hierRoot3" presStyleCnt="0"/>
      <dgm:spPr/>
    </dgm:pt>
    <dgm:pt modelId="{2758DAB7-94B3-47EE-829B-6E943247EEB4}" type="pres">
      <dgm:prSet presAssocID="{D062C1E4-088D-4657-B279-3690DF26DFE8}" presName="composite3" presStyleCnt="0"/>
      <dgm:spPr/>
    </dgm:pt>
    <dgm:pt modelId="{347CF880-C999-4A22-A105-1024A9BB809A}" type="pres">
      <dgm:prSet presAssocID="{D062C1E4-088D-4657-B279-3690DF26DFE8}" presName="background3" presStyleLbl="node3" presStyleIdx="0" presStyleCnt="3"/>
      <dgm:spPr/>
    </dgm:pt>
    <dgm:pt modelId="{471F1332-6365-43AB-B1DB-E6B1E99DF4A0}" type="pres">
      <dgm:prSet presAssocID="{D062C1E4-088D-4657-B279-3690DF26DFE8}" presName="text3" presStyleLbl="fgAcc3" presStyleIdx="0" presStyleCnt="3">
        <dgm:presLayoutVars>
          <dgm:chPref val="3"/>
        </dgm:presLayoutVars>
      </dgm:prSet>
      <dgm:spPr/>
    </dgm:pt>
    <dgm:pt modelId="{868DC3B6-E03B-4E25-A7A3-A575EAF98D0C}" type="pres">
      <dgm:prSet presAssocID="{D062C1E4-088D-4657-B279-3690DF26DFE8}" presName="hierChild4" presStyleCnt="0"/>
      <dgm:spPr/>
    </dgm:pt>
    <dgm:pt modelId="{F757DDA5-D084-46FE-A6B4-90FC2B3886F0}" type="pres">
      <dgm:prSet presAssocID="{25AB4F4C-91B2-4595-9EF7-103232BC8EF9}" presName="Name17" presStyleLbl="parChTrans1D3" presStyleIdx="1" presStyleCnt="3"/>
      <dgm:spPr/>
    </dgm:pt>
    <dgm:pt modelId="{54CB0AF4-46EF-4173-A223-1C2C4A1C06C5}" type="pres">
      <dgm:prSet presAssocID="{749D1626-9615-4B7E-8F76-E5ED143AE852}" presName="hierRoot3" presStyleCnt="0"/>
      <dgm:spPr/>
    </dgm:pt>
    <dgm:pt modelId="{81AF54A8-2EF0-4A1A-92BF-CBC20A4C5D2D}" type="pres">
      <dgm:prSet presAssocID="{749D1626-9615-4B7E-8F76-E5ED143AE852}" presName="composite3" presStyleCnt="0"/>
      <dgm:spPr/>
    </dgm:pt>
    <dgm:pt modelId="{F6E2C103-BB7A-453C-9F31-83C3434E8179}" type="pres">
      <dgm:prSet presAssocID="{749D1626-9615-4B7E-8F76-E5ED143AE852}" presName="background3" presStyleLbl="node3" presStyleIdx="1" presStyleCnt="3"/>
      <dgm:spPr/>
    </dgm:pt>
    <dgm:pt modelId="{1A36DCAA-DE4A-4037-BECB-D89E5C23B4AE}" type="pres">
      <dgm:prSet presAssocID="{749D1626-9615-4B7E-8F76-E5ED143AE852}" presName="text3" presStyleLbl="fgAcc3" presStyleIdx="1" presStyleCnt="3">
        <dgm:presLayoutVars>
          <dgm:chPref val="3"/>
        </dgm:presLayoutVars>
      </dgm:prSet>
      <dgm:spPr/>
    </dgm:pt>
    <dgm:pt modelId="{6ED492D1-5EEF-47B6-95D7-ED2CA2003DEB}" type="pres">
      <dgm:prSet presAssocID="{749D1626-9615-4B7E-8F76-E5ED143AE852}" presName="hierChild4" presStyleCnt="0"/>
      <dgm:spPr/>
    </dgm:pt>
    <dgm:pt modelId="{9A9327E2-0D9D-4CB5-B8FB-5682CBEB9A15}" type="pres">
      <dgm:prSet presAssocID="{3CBAF332-CBB1-4BF1-9D2E-0FAAA042A1ED}" presName="Name17" presStyleLbl="parChTrans1D3" presStyleIdx="2" presStyleCnt="3"/>
      <dgm:spPr/>
    </dgm:pt>
    <dgm:pt modelId="{4B05A94B-E376-4E21-B219-A557F1EB551E}" type="pres">
      <dgm:prSet presAssocID="{29B327F0-FAC1-445D-A33A-C6FBBB59AACC}" presName="hierRoot3" presStyleCnt="0"/>
      <dgm:spPr/>
    </dgm:pt>
    <dgm:pt modelId="{057AC385-F889-4902-87F0-DADE9E933644}" type="pres">
      <dgm:prSet presAssocID="{29B327F0-FAC1-445D-A33A-C6FBBB59AACC}" presName="composite3" presStyleCnt="0"/>
      <dgm:spPr/>
    </dgm:pt>
    <dgm:pt modelId="{1A29C87B-CA23-4C09-B8D4-F4D1AB3722D8}" type="pres">
      <dgm:prSet presAssocID="{29B327F0-FAC1-445D-A33A-C6FBBB59AACC}" presName="background3" presStyleLbl="node3" presStyleIdx="2" presStyleCnt="3"/>
      <dgm:spPr/>
    </dgm:pt>
    <dgm:pt modelId="{D4396441-F474-4642-87B7-FA10F68F6C24}" type="pres">
      <dgm:prSet presAssocID="{29B327F0-FAC1-445D-A33A-C6FBBB59AACC}" presName="text3" presStyleLbl="fgAcc3" presStyleIdx="2" presStyleCnt="3">
        <dgm:presLayoutVars>
          <dgm:chPref val="3"/>
        </dgm:presLayoutVars>
      </dgm:prSet>
      <dgm:spPr/>
    </dgm:pt>
    <dgm:pt modelId="{09DB4A2F-0FE3-4000-A084-4923DBFFAB39}" type="pres">
      <dgm:prSet presAssocID="{29B327F0-FAC1-445D-A33A-C6FBBB59AACC}" presName="hierChild4" presStyleCnt="0"/>
      <dgm:spPr/>
    </dgm:pt>
    <dgm:pt modelId="{47F636D2-F9F8-4B64-96A3-A3E990892D46}" type="pres">
      <dgm:prSet presAssocID="{931AAA13-370B-4DF9-A074-A679955664EA}" presName="Name10" presStyleLbl="parChTrans1D2" presStyleIdx="1" presStyleCnt="2"/>
      <dgm:spPr/>
    </dgm:pt>
    <dgm:pt modelId="{BF2BE6E7-40C9-4800-87E1-84F082959CFC}" type="pres">
      <dgm:prSet presAssocID="{0FE3C6E4-2979-4ECF-8DE7-04EB78F5F6AB}" presName="hierRoot2" presStyleCnt="0"/>
      <dgm:spPr/>
    </dgm:pt>
    <dgm:pt modelId="{B3A92893-9E47-4BD8-8E86-FF65895A4661}" type="pres">
      <dgm:prSet presAssocID="{0FE3C6E4-2979-4ECF-8DE7-04EB78F5F6AB}" presName="composite2" presStyleCnt="0"/>
      <dgm:spPr/>
    </dgm:pt>
    <dgm:pt modelId="{5027392C-7704-458B-BD7F-6B4D27712E99}" type="pres">
      <dgm:prSet presAssocID="{0FE3C6E4-2979-4ECF-8DE7-04EB78F5F6AB}" presName="background2" presStyleLbl="node2" presStyleIdx="1" presStyleCnt="2"/>
      <dgm:spPr/>
    </dgm:pt>
    <dgm:pt modelId="{058EB1A4-59CC-4723-9270-6F869356CE42}" type="pres">
      <dgm:prSet presAssocID="{0FE3C6E4-2979-4ECF-8DE7-04EB78F5F6AB}" presName="text2" presStyleLbl="fgAcc2" presStyleIdx="1" presStyleCnt="2">
        <dgm:presLayoutVars>
          <dgm:chPref val="3"/>
        </dgm:presLayoutVars>
      </dgm:prSet>
      <dgm:spPr/>
    </dgm:pt>
    <dgm:pt modelId="{2F95A225-272E-4794-94E8-05859DC6E90F}" type="pres">
      <dgm:prSet presAssocID="{0FE3C6E4-2979-4ECF-8DE7-04EB78F5F6AB}" presName="hierChild3" presStyleCnt="0"/>
      <dgm:spPr/>
    </dgm:pt>
  </dgm:ptLst>
  <dgm:cxnLst>
    <dgm:cxn modelId="{25292402-F3C5-4EB0-A9DE-88DD1693B66C}" type="presOf" srcId="{21498477-578D-4E65-B384-3C27455BAE8D}" destId="{E0C3E81F-0C0B-4A71-8029-C5317533F13F}" srcOrd="0" destOrd="0" presId="urn:microsoft.com/office/officeart/2005/8/layout/hierarchy1"/>
    <dgm:cxn modelId="{A6DFCD0E-AE71-44A4-AE2F-6BFF5CE737A2}" type="presOf" srcId="{3F5FD507-3786-40C4-BA6A-047290325BEF}" destId="{A9EEE398-C27E-41FA-B3AE-3CB403DBBB2E}" srcOrd="0" destOrd="0" presId="urn:microsoft.com/office/officeart/2005/8/layout/hierarchy1"/>
    <dgm:cxn modelId="{83F9543C-2786-49D5-B089-FD44C4BF41B7}" type="presOf" srcId="{D062C1E4-088D-4657-B279-3690DF26DFE8}" destId="{471F1332-6365-43AB-B1DB-E6B1E99DF4A0}" srcOrd="0" destOrd="0" presId="urn:microsoft.com/office/officeart/2005/8/layout/hierarchy1"/>
    <dgm:cxn modelId="{2A345845-51E7-4CFE-8615-0F738CCAB8FA}" srcId="{21498477-578D-4E65-B384-3C27455BAE8D}" destId="{3F5FD507-3786-40C4-BA6A-047290325BEF}" srcOrd="0" destOrd="0" parTransId="{D33E341C-A873-4634-AC63-DD61D792CFEE}" sibTransId="{30F7CFD0-FD11-487C-BE9C-6498F94C2599}"/>
    <dgm:cxn modelId="{D7D3F767-2C13-4627-BAA6-A45C204A6018}" srcId="{3F5FD507-3786-40C4-BA6A-047290325BEF}" destId="{7AEB0DD1-7C79-47F0-820D-8B8598D4D655}" srcOrd="0" destOrd="0" parTransId="{C5D8E551-3867-4379-9CFC-C166207FBEB8}" sibTransId="{70FA4407-367C-49AA-909C-553C1FE0B870}"/>
    <dgm:cxn modelId="{8DE03948-CF35-4B7D-91C7-988E7EB36D47}" type="presOf" srcId="{30682EDA-842A-464F-9338-8562C6016DB4}" destId="{77466F0C-5982-484F-91FF-132C4E937FCE}" srcOrd="0" destOrd="0" presId="urn:microsoft.com/office/officeart/2005/8/layout/hierarchy1"/>
    <dgm:cxn modelId="{5D4E0670-7661-483D-8B42-7C9F42DB2F7E}" type="presOf" srcId="{3CBAF332-CBB1-4BF1-9D2E-0FAAA042A1ED}" destId="{9A9327E2-0D9D-4CB5-B8FB-5682CBEB9A15}" srcOrd="0" destOrd="0" presId="urn:microsoft.com/office/officeart/2005/8/layout/hierarchy1"/>
    <dgm:cxn modelId="{2B5DE383-F931-4F9E-8751-D48803C5006F}" type="presOf" srcId="{25AB4F4C-91B2-4595-9EF7-103232BC8EF9}" destId="{F757DDA5-D084-46FE-A6B4-90FC2B3886F0}" srcOrd="0" destOrd="0" presId="urn:microsoft.com/office/officeart/2005/8/layout/hierarchy1"/>
    <dgm:cxn modelId="{57C68393-0F40-4FAF-BB9F-E7BC4DB3281A}" type="presOf" srcId="{749D1626-9615-4B7E-8F76-E5ED143AE852}" destId="{1A36DCAA-DE4A-4037-BECB-D89E5C23B4AE}" srcOrd="0" destOrd="0" presId="urn:microsoft.com/office/officeart/2005/8/layout/hierarchy1"/>
    <dgm:cxn modelId="{AE9FC498-4A08-43F3-BF9C-D86D9D071B3A}" srcId="{7AEB0DD1-7C79-47F0-820D-8B8598D4D655}" destId="{D062C1E4-088D-4657-B279-3690DF26DFE8}" srcOrd="0" destOrd="0" parTransId="{30682EDA-842A-464F-9338-8562C6016DB4}" sibTransId="{278ABE30-778B-4387-BB6D-1C28A4F94B13}"/>
    <dgm:cxn modelId="{D4994E9E-B310-4D1E-BF4E-6DFD6BE5D0A9}" type="presOf" srcId="{C5D8E551-3867-4379-9CFC-C166207FBEB8}" destId="{EAAE4253-4BE5-4FC2-AAB1-662B7E26498C}" srcOrd="0" destOrd="0" presId="urn:microsoft.com/office/officeart/2005/8/layout/hierarchy1"/>
    <dgm:cxn modelId="{76F70ABA-6F48-44D7-A7E6-DA4FB8E54FC3}" srcId="{7AEB0DD1-7C79-47F0-820D-8B8598D4D655}" destId="{29B327F0-FAC1-445D-A33A-C6FBBB59AACC}" srcOrd="2" destOrd="0" parTransId="{3CBAF332-CBB1-4BF1-9D2E-0FAAA042A1ED}" sibTransId="{9EE7C847-19C9-47E9-AA99-C03EA38E0A9D}"/>
    <dgm:cxn modelId="{8EF253BD-2505-427F-B676-AC9E41960155}" type="presOf" srcId="{931AAA13-370B-4DF9-A074-A679955664EA}" destId="{47F636D2-F9F8-4B64-96A3-A3E990892D46}" srcOrd="0" destOrd="0" presId="urn:microsoft.com/office/officeart/2005/8/layout/hierarchy1"/>
    <dgm:cxn modelId="{FB2DD2BD-7669-4EEF-9A1C-A19FFC7E9AC2}" srcId="{3F5FD507-3786-40C4-BA6A-047290325BEF}" destId="{0FE3C6E4-2979-4ECF-8DE7-04EB78F5F6AB}" srcOrd="1" destOrd="0" parTransId="{931AAA13-370B-4DF9-A074-A679955664EA}" sibTransId="{DC83AC76-3B7D-4D86-BD3F-062E18378F42}"/>
    <dgm:cxn modelId="{89FBC8DF-4D51-4B6C-B824-F99282A3D3BE}" type="presOf" srcId="{7AEB0DD1-7C79-47F0-820D-8B8598D4D655}" destId="{68DBFE8B-026F-425D-9263-D3D03F816A74}" srcOrd="0" destOrd="0" presId="urn:microsoft.com/office/officeart/2005/8/layout/hierarchy1"/>
    <dgm:cxn modelId="{7114DDE5-EFBA-49DA-9755-2A253B2E66EB}" type="presOf" srcId="{0FE3C6E4-2979-4ECF-8DE7-04EB78F5F6AB}" destId="{058EB1A4-59CC-4723-9270-6F869356CE42}" srcOrd="0" destOrd="0" presId="urn:microsoft.com/office/officeart/2005/8/layout/hierarchy1"/>
    <dgm:cxn modelId="{CB2A44E7-09C2-4FFB-A797-DC02645085DD}" srcId="{7AEB0DD1-7C79-47F0-820D-8B8598D4D655}" destId="{749D1626-9615-4B7E-8F76-E5ED143AE852}" srcOrd="1" destOrd="0" parTransId="{25AB4F4C-91B2-4595-9EF7-103232BC8EF9}" sibTransId="{D4D8426D-0C19-4FD7-9AF6-00898DF6342D}"/>
    <dgm:cxn modelId="{4EB391F8-2E14-4CBF-9789-8142C4FFAAAF}" type="presOf" srcId="{29B327F0-FAC1-445D-A33A-C6FBBB59AACC}" destId="{D4396441-F474-4642-87B7-FA10F68F6C24}" srcOrd="0" destOrd="0" presId="urn:microsoft.com/office/officeart/2005/8/layout/hierarchy1"/>
    <dgm:cxn modelId="{6A475E61-17AA-4647-8A05-2498B8FEDD9C}" type="presParOf" srcId="{E0C3E81F-0C0B-4A71-8029-C5317533F13F}" destId="{6F5930B6-4648-446C-91F7-73587786A6C9}" srcOrd="0" destOrd="0" presId="urn:microsoft.com/office/officeart/2005/8/layout/hierarchy1"/>
    <dgm:cxn modelId="{841D1AB8-42EE-49A4-AA0F-7087F53A65B8}" type="presParOf" srcId="{6F5930B6-4648-446C-91F7-73587786A6C9}" destId="{2DF4E8BF-2B7A-4D92-A947-1E61367D31CC}" srcOrd="0" destOrd="0" presId="urn:microsoft.com/office/officeart/2005/8/layout/hierarchy1"/>
    <dgm:cxn modelId="{C19BBB41-E35A-42F6-ADFC-1526CEDD633A}" type="presParOf" srcId="{2DF4E8BF-2B7A-4D92-A947-1E61367D31CC}" destId="{1122CCD3-21C9-4E05-B349-320FCD22B7A9}" srcOrd="0" destOrd="0" presId="urn:microsoft.com/office/officeart/2005/8/layout/hierarchy1"/>
    <dgm:cxn modelId="{E6CCC28D-187D-4C1D-A256-B7FA9B68D17C}" type="presParOf" srcId="{2DF4E8BF-2B7A-4D92-A947-1E61367D31CC}" destId="{A9EEE398-C27E-41FA-B3AE-3CB403DBBB2E}" srcOrd="1" destOrd="0" presId="urn:microsoft.com/office/officeart/2005/8/layout/hierarchy1"/>
    <dgm:cxn modelId="{75A5018A-FBB4-414C-9A28-AA1378DC6D81}" type="presParOf" srcId="{6F5930B6-4648-446C-91F7-73587786A6C9}" destId="{F6692211-5A5A-4B71-8511-C6CD9AA4CA75}" srcOrd="1" destOrd="0" presId="urn:microsoft.com/office/officeart/2005/8/layout/hierarchy1"/>
    <dgm:cxn modelId="{91648399-F019-4D86-AB2A-FEAE0968F7F8}" type="presParOf" srcId="{F6692211-5A5A-4B71-8511-C6CD9AA4CA75}" destId="{EAAE4253-4BE5-4FC2-AAB1-662B7E26498C}" srcOrd="0" destOrd="0" presId="urn:microsoft.com/office/officeart/2005/8/layout/hierarchy1"/>
    <dgm:cxn modelId="{11E73B58-70EE-4D63-847C-691ED884EE85}" type="presParOf" srcId="{F6692211-5A5A-4B71-8511-C6CD9AA4CA75}" destId="{5584CF60-D0F5-4B04-9DE6-396A58CE4A02}" srcOrd="1" destOrd="0" presId="urn:microsoft.com/office/officeart/2005/8/layout/hierarchy1"/>
    <dgm:cxn modelId="{798617C3-2AF5-41E1-AE70-52FB28FB61D9}" type="presParOf" srcId="{5584CF60-D0F5-4B04-9DE6-396A58CE4A02}" destId="{EBFCA2FD-DB9B-44EF-B51D-C1A80C57461E}" srcOrd="0" destOrd="0" presId="urn:microsoft.com/office/officeart/2005/8/layout/hierarchy1"/>
    <dgm:cxn modelId="{46387688-2C2D-4E0D-8739-6EB52E43B71A}" type="presParOf" srcId="{EBFCA2FD-DB9B-44EF-B51D-C1A80C57461E}" destId="{2CB3B39C-196C-4937-A836-8CFE9D17FF08}" srcOrd="0" destOrd="0" presId="urn:microsoft.com/office/officeart/2005/8/layout/hierarchy1"/>
    <dgm:cxn modelId="{BC3E7682-5784-470B-9D28-40CFCE66345F}" type="presParOf" srcId="{EBFCA2FD-DB9B-44EF-B51D-C1A80C57461E}" destId="{68DBFE8B-026F-425D-9263-D3D03F816A74}" srcOrd="1" destOrd="0" presId="urn:microsoft.com/office/officeart/2005/8/layout/hierarchy1"/>
    <dgm:cxn modelId="{EE95FADB-FE3D-48EB-83F6-624A90C2C550}" type="presParOf" srcId="{5584CF60-D0F5-4B04-9DE6-396A58CE4A02}" destId="{EB0E1721-191E-4F61-A4D7-871E4361FAA8}" srcOrd="1" destOrd="0" presId="urn:microsoft.com/office/officeart/2005/8/layout/hierarchy1"/>
    <dgm:cxn modelId="{7787772D-13F8-4B9C-A535-8431D715DBCD}" type="presParOf" srcId="{EB0E1721-191E-4F61-A4D7-871E4361FAA8}" destId="{77466F0C-5982-484F-91FF-132C4E937FCE}" srcOrd="0" destOrd="0" presId="urn:microsoft.com/office/officeart/2005/8/layout/hierarchy1"/>
    <dgm:cxn modelId="{98A33A38-0A84-4D7C-9CA9-947F3F20162A}" type="presParOf" srcId="{EB0E1721-191E-4F61-A4D7-871E4361FAA8}" destId="{EE5888E4-8E3B-45E9-BC49-D9BE17E062BB}" srcOrd="1" destOrd="0" presId="urn:microsoft.com/office/officeart/2005/8/layout/hierarchy1"/>
    <dgm:cxn modelId="{CAC71D24-91FB-445B-AABE-AFF4E7360A47}" type="presParOf" srcId="{EE5888E4-8E3B-45E9-BC49-D9BE17E062BB}" destId="{2758DAB7-94B3-47EE-829B-6E943247EEB4}" srcOrd="0" destOrd="0" presId="urn:microsoft.com/office/officeart/2005/8/layout/hierarchy1"/>
    <dgm:cxn modelId="{5058ABB0-7DB5-4609-ACC1-5C408D2C5C2A}" type="presParOf" srcId="{2758DAB7-94B3-47EE-829B-6E943247EEB4}" destId="{347CF880-C999-4A22-A105-1024A9BB809A}" srcOrd="0" destOrd="0" presId="urn:microsoft.com/office/officeart/2005/8/layout/hierarchy1"/>
    <dgm:cxn modelId="{CEC71FB9-B2B9-4252-913C-6CB83FECFE69}" type="presParOf" srcId="{2758DAB7-94B3-47EE-829B-6E943247EEB4}" destId="{471F1332-6365-43AB-B1DB-E6B1E99DF4A0}" srcOrd="1" destOrd="0" presId="urn:microsoft.com/office/officeart/2005/8/layout/hierarchy1"/>
    <dgm:cxn modelId="{CE86ACF3-DC7C-4B44-B0C8-0270E4B275AD}" type="presParOf" srcId="{EE5888E4-8E3B-45E9-BC49-D9BE17E062BB}" destId="{868DC3B6-E03B-4E25-A7A3-A575EAF98D0C}" srcOrd="1" destOrd="0" presId="urn:microsoft.com/office/officeart/2005/8/layout/hierarchy1"/>
    <dgm:cxn modelId="{B79F5A23-787A-4D95-A943-B91C2FB90360}" type="presParOf" srcId="{EB0E1721-191E-4F61-A4D7-871E4361FAA8}" destId="{F757DDA5-D084-46FE-A6B4-90FC2B3886F0}" srcOrd="2" destOrd="0" presId="urn:microsoft.com/office/officeart/2005/8/layout/hierarchy1"/>
    <dgm:cxn modelId="{8101A02D-ED86-46FF-960A-4F048B521977}" type="presParOf" srcId="{EB0E1721-191E-4F61-A4D7-871E4361FAA8}" destId="{54CB0AF4-46EF-4173-A223-1C2C4A1C06C5}" srcOrd="3" destOrd="0" presId="urn:microsoft.com/office/officeart/2005/8/layout/hierarchy1"/>
    <dgm:cxn modelId="{E8864D93-C326-4468-83CB-AC1A45B5AE39}" type="presParOf" srcId="{54CB0AF4-46EF-4173-A223-1C2C4A1C06C5}" destId="{81AF54A8-2EF0-4A1A-92BF-CBC20A4C5D2D}" srcOrd="0" destOrd="0" presId="urn:microsoft.com/office/officeart/2005/8/layout/hierarchy1"/>
    <dgm:cxn modelId="{79E969FB-5E56-4A69-8B6C-BF2D1163E20B}" type="presParOf" srcId="{81AF54A8-2EF0-4A1A-92BF-CBC20A4C5D2D}" destId="{F6E2C103-BB7A-453C-9F31-83C3434E8179}" srcOrd="0" destOrd="0" presId="urn:microsoft.com/office/officeart/2005/8/layout/hierarchy1"/>
    <dgm:cxn modelId="{CA09B708-22AA-4F7A-A7C6-9823EF35F4F5}" type="presParOf" srcId="{81AF54A8-2EF0-4A1A-92BF-CBC20A4C5D2D}" destId="{1A36DCAA-DE4A-4037-BECB-D89E5C23B4AE}" srcOrd="1" destOrd="0" presId="urn:microsoft.com/office/officeart/2005/8/layout/hierarchy1"/>
    <dgm:cxn modelId="{0BD4EC4E-AAC2-4C7E-B587-4D89CD6698A7}" type="presParOf" srcId="{54CB0AF4-46EF-4173-A223-1C2C4A1C06C5}" destId="{6ED492D1-5EEF-47B6-95D7-ED2CA2003DEB}" srcOrd="1" destOrd="0" presId="urn:microsoft.com/office/officeart/2005/8/layout/hierarchy1"/>
    <dgm:cxn modelId="{47F5B422-7288-4DCD-A476-C15CDC096292}" type="presParOf" srcId="{EB0E1721-191E-4F61-A4D7-871E4361FAA8}" destId="{9A9327E2-0D9D-4CB5-B8FB-5682CBEB9A15}" srcOrd="4" destOrd="0" presId="urn:microsoft.com/office/officeart/2005/8/layout/hierarchy1"/>
    <dgm:cxn modelId="{C6FBC5FF-DAF3-486F-A100-BB275834F845}" type="presParOf" srcId="{EB0E1721-191E-4F61-A4D7-871E4361FAA8}" destId="{4B05A94B-E376-4E21-B219-A557F1EB551E}" srcOrd="5" destOrd="0" presId="urn:microsoft.com/office/officeart/2005/8/layout/hierarchy1"/>
    <dgm:cxn modelId="{F93F7EDE-ACFA-43C2-AA8F-5E4FA5374655}" type="presParOf" srcId="{4B05A94B-E376-4E21-B219-A557F1EB551E}" destId="{057AC385-F889-4902-87F0-DADE9E933644}" srcOrd="0" destOrd="0" presId="urn:microsoft.com/office/officeart/2005/8/layout/hierarchy1"/>
    <dgm:cxn modelId="{D25884D9-7543-4695-A74C-DE3C00E80DC2}" type="presParOf" srcId="{057AC385-F889-4902-87F0-DADE9E933644}" destId="{1A29C87B-CA23-4C09-B8D4-F4D1AB3722D8}" srcOrd="0" destOrd="0" presId="urn:microsoft.com/office/officeart/2005/8/layout/hierarchy1"/>
    <dgm:cxn modelId="{B379F08A-EACE-4844-8913-FE0B58BD695D}" type="presParOf" srcId="{057AC385-F889-4902-87F0-DADE9E933644}" destId="{D4396441-F474-4642-87B7-FA10F68F6C24}" srcOrd="1" destOrd="0" presId="urn:microsoft.com/office/officeart/2005/8/layout/hierarchy1"/>
    <dgm:cxn modelId="{30B8B5EC-C414-4872-ABAB-BE079AC48A2A}" type="presParOf" srcId="{4B05A94B-E376-4E21-B219-A557F1EB551E}" destId="{09DB4A2F-0FE3-4000-A084-4923DBFFAB39}" srcOrd="1" destOrd="0" presId="urn:microsoft.com/office/officeart/2005/8/layout/hierarchy1"/>
    <dgm:cxn modelId="{906DF1ED-DA3D-4AE7-A6D3-85ED165448BE}" type="presParOf" srcId="{F6692211-5A5A-4B71-8511-C6CD9AA4CA75}" destId="{47F636D2-F9F8-4B64-96A3-A3E990892D46}" srcOrd="2" destOrd="0" presId="urn:microsoft.com/office/officeart/2005/8/layout/hierarchy1"/>
    <dgm:cxn modelId="{0CF1C93F-593A-4C6D-B263-8F79414EC5FB}" type="presParOf" srcId="{F6692211-5A5A-4B71-8511-C6CD9AA4CA75}" destId="{BF2BE6E7-40C9-4800-87E1-84F082959CFC}" srcOrd="3" destOrd="0" presId="urn:microsoft.com/office/officeart/2005/8/layout/hierarchy1"/>
    <dgm:cxn modelId="{D2A9DBB5-30F4-4CB4-9C79-1F9AEC52FE5E}" type="presParOf" srcId="{BF2BE6E7-40C9-4800-87E1-84F082959CFC}" destId="{B3A92893-9E47-4BD8-8E86-FF65895A4661}" srcOrd="0" destOrd="0" presId="urn:microsoft.com/office/officeart/2005/8/layout/hierarchy1"/>
    <dgm:cxn modelId="{A76B2E98-50A3-4587-96CF-ECF231A9BE92}" type="presParOf" srcId="{B3A92893-9E47-4BD8-8E86-FF65895A4661}" destId="{5027392C-7704-458B-BD7F-6B4D27712E99}" srcOrd="0" destOrd="0" presId="urn:microsoft.com/office/officeart/2005/8/layout/hierarchy1"/>
    <dgm:cxn modelId="{0F4BD107-DD72-4AC9-BC1B-9235963D775A}" type="presParOf" srcId="{B3A92893-9E47-4BD8-8E86-FF65895A4661}" destId="{058EB1A4-59CC-4723-9270-6F869356CE42}" srcOrd="1" destOrd="0" presId="urn:microsoft.com/office/officeart/2005/8/layout/hierarchy1"/>
    <dgm:cxn modelId="{881578D2-B150-438B-A2A0-6102EDB0DCE3}" type="presParOf" srcId="{BF2BE6E7-40C9-4800-87E1-84F082959CFC}" destId="{2F95A225-272E-4794-94E8-05859DC6E90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636D2-F9F8-4B64-96A3-A3E990892D46}">
      <dsp:nvSpPr>
        <dsp:cNvPr id="0" name=""/>
        <dsp:cNvSpPr/>
      </dsp:nvSpPr>
      <dsp:spPr>
        <a:xfrm>
          <a:off x="3615559" y="725977"/>
          <a:ext cx="698076" cy="332220"/>
        </a:xfrm>
        <a:custGeom>
          <a:avLst/>
          <a:gdLst/>
          <a:ahLst/>
          <a:cxnLst/>
          <a:rect l="0" t="0" r="0" b="0"/>
          <a:pathLst>
            <a:path>
              <a:moveTo>
                <a:pt x="0" y="0"/>
              </a:moveTo>
              <a:lnTo>
                <a:pt x="0" y="226398"/>
              </a:lnTo>
              <a:lnTo>
                <a:pt x="698076" y="226398"/>
              </a:lnTo>
              <a:lnTo>
                <a:pt x="698076" y="3322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9327E2-0D9D-4CB5-B8FB-5682CBEB9A15}">
      <dsp:nvSpPr>
        <dsp:cNvPr id="0" name=""/>
        <dsp:cNvSpPr/>
      </dsp:nvSpPr>
      <dsp:spPr>
        <a:xfrm>
          <a:off x="2955190" y="1802415"/>
          <a:ext cx="1358445" cy="313368"/>
        </a:xfrm>
        <a:custGeom>
          <a:avLst/>
          <a:gdLst/>
          <a:ahLst/>
          <a:cxnLst/>
          <a:rect l="0" t="0" r="0" b="0"/>
          <a:pathLst>
            <a:path>
              <a:moveTo>
                <a:pt x="0" y="0"/>
              </a:moveTo>
              <a:lnTo>
                <a:pt x="0" y="207546"/>
              </a:lnTo>
              <a:lnTo>
                <a:pt x="1358445" y="207546"/>
              </a:lnTo>
              <a:lnTo>
                <a:pt x="1358445" y="31336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57DDA5-D084-46FE-A6B4-90FC2B3886F0}">
      <dsp:nvSpPr>
        <dsp:cNvPr id="0" name=""/>
        <dsp:cNvSpPr/>
      </dsp:nvSpPr>
      <dsp:spPr>
        <a:xfrm>
          <a:off x="2871762" y="1802415"/>
          <a:ext cx="91440" cy="313368"/>
        </a:xfrm>
        <a:custGeom>
          <a:avLst/>
          <a:gdLst/>
          <a:ahLst/>
          <a:cxnLst/>
          <a:rect l="0" t="0" r="0" b="0"/>
          <a:pathLst>
            <a:path>
              <a:moveTo>
                <a:pt x="83427" y="0"/>
              </a:moveTo>
              <a:lnTo>
                <a:pt x="83427" y="207546"/>
              </a:lnTo>
              <a:lnTo>
                <a:pt x="45720" y="207546"/>
              </a:lnTo>
              <a:lnTo>
                <a:pt x="45720" y="31336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466F0C-5982-484F-91FF-132C4E937FCE}">
      <dsp:nvSpPr>
        <dsp:cNvPr id="0" name=""/>
        <dsp:cNvSpPr/>
      </dsp:nvSpPr>
      <dsp:spPr>
        <a:xfrm>
          <a:off x="1521329" y="1802415"/>
          <a:ext cx="1433860" cy="313368"/>
        </a:xfrm>
        <a:custGeom>
          <a:avLst/>
          <a:gdLst/>
          <a:ahLst/>
          <a:cxnLst/>
          <a:rect l="0" t="0" r="0" b="0"/>
          <a:pathLst>
            <a:path>
              <a:moveTo>
                <a:pt x="1433860" y="0"/>
              </a:moveTo>
              <a:lnTo>
                <a:pt x="1433860" y="207546"/>
              </a:lnTo>
              <a:lnTo>
                <a:pt x="0" y="207546"/>
              </a:lnTo>
              <a:lnTo>
                <a:pt x="0" y="31336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AE4253-4BE5-4FC2-AAB1-662B7E26498C}">
      <dsp:nvSpPr>
        <dsp:cNvPr id="0" name=""/>
        <dsp:cNvSpPr/>
      </dsp:nvSpPr>
      <dsp:spPr>
        <a:xfrm>
          <a:off x="2955190" y="725977"/>
          <a:ext cx="660368" cy="351073"/>
        </a:xfrm>
        <a:custGeom>
          <a:avLst/>
          <a:gdLst/>
          <a:ahLst/>
          <a:cxnLst/>
          <a:rect l="0" t="0" r="0" b="0"/>
          <a:pathLst>
            <a:path>
              <a:moveTo>
                <a:pt x="660368" y="0"/>
              </a:moveTo>
              <a:lnTo>
                <a:pt x="660368" y="245251"/>
              </a:lnTo>
              <a:lnTo>
                <a:pt x="0" y="245251"/>
              </a:lnTo>
              <a:lnTo>
                <a:pt x="0" y="3510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22CCD3-21C9-4E05-B349-320FCD22B7A9}">
      <dsp:nvSpPr>
        <dsp:cNvPr id="0" name=""/>
        <dsp:cNvSpPr/>
      </dsp:nvSpPr>
      <dsp:spPr>
        <a:xfrm>
          <a:off x="3044405" y="612"/>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EE398-C27E-41FA-B3AE-3CB403DBBB2E}">
      <dsp:nvSpPr>
        <dsp:cNvPr id="0" name=""/>
        <dsp:cNvSpPr/>
      </dsp:nvSpPr>
      <dsp:spPr>
        <a:xfrm>
          <a:off x="3171328" y="121188"/>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Choice</a:t>
          </a:r>
        </a:p>
      </dsp:txBody>
      <dsp:txXfrm>
        <a:off x="3192573" y="142433"/>
        <a:ext cx="1099817" cy="682874"/>
      </dsp:txXfrm>
    </dsp:sp>
    <dsp:sp modelId="{2CB3B39C-196C-4937-A836-8CFE9D17FF08}">
      <dsp:nvSpPr>
        <dsp:cNvPr id="0" name=""/>
        <dsp:cNvSpPr/>
      </dsp:nvSpPr>
      <dsp:spPr>
        <a:xfrm>
          <a:off x="2384036" y="1077050"/>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DBFE8B-026F-425D-9263-D3D03F816A74}">
      <dsp:nvSpPr>
        <dsp:cNvPr id="0" name=""/>
        <dsp:cNvSpPr/>
      </dsp:nvSpPr>
      <dsp:spPr>
        <a:xfrm>
          <a:off x="2510959" y="1197627"/>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Yes</a:t>
          </a:r>
        </a:p>
      </dsp:txBody>
      <dsp:txXfrm>
        <a:off x="2532204" y="1218872"/>
        <a:ext cx="1099817" cy="682874"/>
      </dsp:txXfrm>
    </dsp:sp>
    <dsp:sp modelId="{347CF880-C999-4A22-A105-1024A9BB809A}">
      <dsp:nvSpPr>
        <dsp:cNvPr id="0" name=""/>
        <dsp:cNvSpPr/>
      </dsp:nvSpPr>
      <dsp:spPr>
        <a:xfrm>
          <a:off x="950175" y="2115784"/>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1F1332-6365-43AB-B1DB-E6B1E99DF4A0}">
      <dsp:nvSpPr>
        <dsp:cNvPr id="0" name=""/>
        <dsp:cNvSpPr/>
      </dsp:nvSpPr>
      <dsp:spPr>
        <a:xfrm>
          <a:off x="1077098" y="2236360"/>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Fully subsidized</a:t>
          </a:r>
        </a:p>
      </dsp:txBody>
      <dsp:txXfrm>
        <a:off x="1098343" y="2257605"/>
        <a:ext cx="1099817" cy="682874"/>
      </dsp:txXfrm>
    </dsp:sp>
    <dsp:sp modelId="{F6E2C103-BB7A-453C-9F31-83C3434E8179}">
      <dsp:nvSpPr>
        <dsp:cNvPr id="0" name=""/>
        <dsp:cNvSpPr/>
      </dsp:nvSpPr>
      <dsp:spPr>
        <a:xfrm>
          <a:off x="2346328" y="2115784"/>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36DCAA-DE4A-4037-BECB-D89E5C23B4AE}">
      <dsp:nvSpPr>
        <dsp:cNvPr id="0" name=""/>
        <dsp:cNvSpPr/>
      </dsp:nvSpPr>
      <dsp:spPr>
        <a:xfrm>
          <a:off x="2473251" y="2236360"/>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Partially subsidized</a:t>
          </a:r>
        </a:p>
      </dsp:txBody>
      <dsp:txXfrm>
        <a:off x="2494496" y="2257605"/>
        <a:ext cx="1099817" cy="682874"/>
      </dsp:txXfrm>
    </dsp:sp>
    <dsp:sp modelId="{1A29C87B-CA23-4C09-B8D4-F4D1AB3722D8}">
      <dsp:nvSpPr>
        <dsp:cNvPr id="0" name=""/>
        <dsp:cNvSpPr/>
      </dsp:nvSpPr>
      <dsp:spPr>
        <a:xfrm>
          <a:off x="3742482" y="2115784"/>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396441-F474-4642-87B7-FA10F68F6C24}">
      <dsp:nvSpPr>
        <dsp:cNvPr id="0" name=""/>
        <dsp:cNvSpPr/>
      </dsp:nvSpPr>
      <dsp:spPr>
        <a:xfrm>
          <a:off x="3869405" y="2236360"/>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Not subsidized</a:t>
          </a:r>
        </a:p>
      </dsp:txBody>
      <dsp:txXfrm>
        <a:off x="3890650" y="2257605"/>
        <a:ext cx="1099817" cy="682874"/>
      </dsp:txXfrm>
    </dsp:sp>
    <dsp:sp modelId="{5027392C-7704-458B-BD7F-6B4D27712E99}">
      <dsp:nvSpPr>
        <dsp:cNvPr id="0" name=""/>
        <dsp:cNvSpPr/>
      </dsp:nvSpPr>
      <dsp:spPr>
        <a:xfrm>
          <a:off x="3742482" y="1058198"/>
          <a:ext cx="1142307" cy="725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8EB1A4-59CC-4723-9270-6F869356CE42}">
      <dsp:nvSpPr>
        <dsp:cNvPr id="0" name=""/>
        <dsp:cNvSpPr/>
      </dsp:nvSpPr>
      <dsp:spPr>
        <a:xfrm>
          <a:off x="3869405" y="1178774"/>
          <a:ext cx="1142307" cy="7253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No</a:t>
          </a:r>
        </a:p>
      </dsp:txBody>
      <dsp:txXfrm>
        <a:off x="3890650" y="1200019"/>
        <a:ext cx="1099817" cy="6828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BB3D4B-E7F6-4A42-853B-40C1A88C262E}" type="datetimeFigureOut">
              <a:rPr lang="en-US" smtClean="0"/>
              <a:t>3/8/2021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7C7C1A-D5B2-4BB7-A8A5-88681A8C6345}" type="slidenum">
              <a:rPr lang="en-US" smtClean="0"/>
              <a:t>‹#›</a:t>
            </a:fld>
            <a:endParaRPr lang="en-US"/>
          </a:p>
        </p:txBody>
      </p:sp>
    </p:spTree>
    <p:extLst>
      <p:ext uri="{BB962C8B-B14F-4D97-AF65-F5344CB8AC3E}">
        <p14:creationId xmlns:p14="http://schemas.microsoft.com/office/powerpoint/2010/main" val="4046364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686A57-3D42-1746-A4F9-9BA3F9944E9C}" type="datetimeFigureOut">
              <a:rPr lang="en-US" smtClean="0"/>
              <a:t>3/8/2021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6EF74-4753-DA47-9B34-F93D23E42F59}" type="slidenum">
              <a:rPr lang="en-US" smtClean="0"/>
              <a:t>‹#›</a:t>
            </a:fld>
            <a:endParaRPr lang="en-US"/>
          </a:p>
        </p:txBody>
      </p:sp>
    </p:spTree>
    <p:extLst>
      <p:ext uri="{BB962C8B-B14F-4D97-AF65-F5344CB8AC3E}">
        <p14:creationId xmlns:p14="http://schemas.microsoft.com/office/powerpoint/2010/main" val="981006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3259844" y="2950340"/>
            <a:ext cx="4938712" cy="934919"/>
          </a:xfrm>
        </p:spPr>
        <p:txBody>
          <a:bodyPr anchor="b" anchorCtr="0">
            <a:noAutofit/>
          </a:bodyPr>
          <a:lstStyle>
            <a:lvl1pPr marL="0" indent="0">
              <a:lnSpc>
                <a:spcPct val="90000"/>
              </a:lnSpc>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cxnSp>
        <p:nvCxnSpPr>
          <p:cNvPr id="8" name="Straight Connector 7"/>
          <p:cNvCxnSpPr/>
          <p:nvPr userDrawn="1"/>
        </p:nvCxnSpPr>
        <p:spPr>
          <a:xfrm>
            <a:off x="3105823" y="2950340"/>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2" hasCustomPrompt="1"/>
          </p:nvPr>
        </p:nvSpPr>
        <p:spPr>
          <a:xfrm>
            <a:off x="3259844" y="4372053"/>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r>
              <a:rPr lang="en-US" dirty="0"/>
              <a:t>October 1, 2020</a:t>
            </a:r>
          </a:p>
        </p:txBody>
      </p:sp>
      <p:sp>
        <p:nvSpPr>
          <p:cNvPr id="22" name="Content Placeholder 21"/>
          <p:cNvSpPr>
            <a:spLocks noGrp="1"/>
          </p:cNvSpPr>
          <p:nvPr>
            <p:ph sz="quarter" idx="13" hasCustomPrompt="1"/>
          </p:nvPr>
        </p:nvSpPr>
        <p:spPr>
          <a:xfrm>
            <a:off x="3259138" y="4116388"/>
            <a:ext cx="4938712" cy="255587"/>
          </a:xfrm>
        </p:spPr>
        <p:txBody>
          <a:bodyPr>
            <a:noAutofit/>
          </a:bodyPr>
          <a:lstStyle>
            <a:lvl1pPr marL="0" indent="0">
              <a:buNone/>
              <a:defRPr sz="1400">
                <a:solidFill>
                  <a:schemeClr val="tx2"/>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pic>
        <p:nvPicPr>
          <p:cNvPr id="9" name="Picture 8">
            <a:extLst>
              <a:ext uri="{FF2B5EF4-FFF2-40B4-BE49-F238E27FC236}">
                <a16:creationId xmlns:a16="http://schemas.microsoft.com/office/drawing/2014/main" id="{EF1E92D7-15E6-1942-8625-B18760C094D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6" y="3094355"/>
            <a:ext cx="2419518" cy="687652"/>
          </a:xfrm>
          <a:prstGeom prst="rect">
            <a:avLst/>
          </a:prstGeom>
        </p:spPr>
      </p:pic>
    </p:spTree>
    <p:extLst>
      <p:ext uri="{BB962C8B-B14F-4D97-AF65-F5344CB8AC3E}">
        <p14:creationId xmlns:p14="http://schemas.microsoft.com/office/powerpoint/2010/main" val="191994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Cover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10"/>
          <p:cNvSpPr/>
          <p:nvPr userDrawn="1"/>
        </p:nvSpPr>
        <p:spPr>
          <a:xfrm>
            <a:off x="-33797" y="2824744"/>
            <a:ext cx="8328398"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3259844" y="2950341"/>
            <a:ext cx="4938712" cy="916104"/>
          </a:xfrm>
        </p:spPr>
        <p:txBody>
          <a:bodyPr anchor="b" anchorCtr="0">
            <a:noAutofit/>
          </a:bodyPr>
          <a:lstStyle>
            <a:lvl1pPr marL="0" indent="0">
              <a:lnSpc>
                <a:spcPct val="90000"/>
              </a:lnSpc>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cxnSp>
        <p:nvCxnSpPr>
          <p:cNvPr id="8" name="Straight Connector 7"/>
          <p:cNvCxnSpPr/>
          <p:nvPr userDrawn="1"/>
        </p:nvCxnSpPr>
        <p:spPr>
          <a:xfrm>
            <a:off x="3105823" y="2950340"/>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4"/>
          <p:cNvSpPr>
            <a:spLocks noGrp="1"/>
          </p:cNvSpPr>
          <p:nvPr>
            <p:ph type="body" sz="quarter" idx="11" hasCustomPrompt="1"/>
          </p:nvPr>
        </p:nvSpPr>
        <p:spPr>
          <a:xfrm>
            <a:off x="3259844" y="4076096"/>
            <a:ext cx="4938712" cy="290286"/>
          </a:xfrm>
        </p:spPr>
        <p:txBody>
          <a:bodyPr anchor="ctr" anchorCtr="0">
            <a:noAutofit/>
          </a:bodyPr>
          <a:lstStyle>
            <a:lvl1pPr marL="0" indent="0">
              <a:buNone/>
              <a:defRPr sz="1400">
                <a:solidFill>
                  <a:srgbClr val="FFFFFF"/>
                </a:solidFill>
              </a:defRPr>
            </a:lvl1pPr>
            <a:lvl2pPr marL="457200" indent="0">
              <a:buNone/>
              <a:defRPr sz="1200">
                <a:solidFill>
                  <a:schemeClr val="bg2"/>
                </a:solidFill>
              </a:defRPr>
            </a:lvl2pPr>
          </a:lstStyle>
          <a:p>
            <a:pPr lvl="0"/>
            <a:r>
              <a:rPr lang="en-US" dirty="0"/>
              <a:t>CLICK TO EDIT MASTER TEXT STYLES</a:t>
            </a:r>
          </a:p>
        </p:txBody>
      </p:sp>
      <p:sp>
        <p:nvSpPr>
          <p:cNvPr id="19" name="Text Placeholder 18"/>
          <p:cNvSpPr>
            <a:spLocks noGrp="1"/>
          </p:cNvSpPr>
          <p:nvPr>
            <p:ph type="body" sz="quarter" idx="12" hasCustomPrompt="1"/>
          </p:nvPr>
        </p:nvSpPr>
        <p:spPr>
          <a:xfrm>
            <a:off x="3259844" y="4372053"/>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r>
              <a:rPr lang="en-US" dirty="0"/>
              <a:t>October 1, 2020</a:t>
            </a:r>
          </a:p>
        </p:txBody>
      </p:sp>
      <p:pic>
        <p:nvPicPr>
          <p:cNvPr id="9" name="Picture 8">
            <a:extLst>
              <a:ext uri="{FF2B5EF4-FFF2-40B4-BE49-F238E27FC236}">
                <a16:creationId xmlns:a16="http://schemas.microsoft.com/office/drawing/2014/main" id="{85F5EB54-B298-9543-845F-98ED97C9201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6" y="3094355"/>
            <a:ext cx="2419518" cy="687652"/>
          </a:xfrm>
          <a:prstGeom prst="rect">
            <a:avLst/>
          </a:prstGeom>
        </p:spPr>
      </p:pic>
    </p:spTree>
    <p:extLst>
      <p:ext uri="{BB962C8B-B14F-4D97-AF65-F5344CB8AC3E}">
        <p14:creationId xmlns:p14="http://schemas.microsoft.com/office/powerpoint/2010/main" val="1232325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Cover with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descr="BridgeLiftProfilePhoto.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0633" y="-79554"/>
            <a:ext cx="9162288" cy="4482936"/>
          </a:xfrm>
          <a:prstGeom prst="rect">
            <a:avLst/>
          </a:prstGeom>
        </p:spPr>
      </p:pic>
      <p:sp>
        <p:nvSpPr>
          <p:cNvPr id="21" name="Rectangle 10"/>
          <p:cNvSpPr/>
          <p:nvPr userDrawn="1"/>
        </p:nvSpPr>
        <p:spPr>
          <a:xfrm>
            <a:off x="-10632" y="4054970"/>
            <a:ext cx="8315866"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3245733" y="4198682"/>
            <a:ext cx="4938712" cy="900134"/>
          </a:xfrm>
        </p:spPr>
        <p:txBody>
          <a:bodyPr anchor="b" anchorCtr="0">
            <a:noAutofit/>
          </a:bodyPr>
          <a:lstStyle>
            <a:lvl1pPr marL="0" indent="0">
              <a:lnSpc>
                <a:spcPct val="90000"/>
              </a:lnSpc>
              <a:spcBef>
                <a:spcPts val="0"/>
              </a:spcBef>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pic>
        <p:nvPicPr>
          <p:cNvPr id="7" name="Picture 6"/>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40456" y="4342697"/>
            <a:ext cx="2419518" cy="687652"/>
          </a:xfrm>
          <a:prstGeom prst="rect">
            <a:avLst/>
          </a:prstGeom>
        </p:spPr>
      </p:pic>
      <p:cxnSp>
        <p:nvCxnSpPr>
          <p:cNvPr id="8" name="Straight Connector 7"/>
          <p:cNvCxnSpPr/>
          <p:nvPr userDrawn="1"/>
        </p:nvCxnSpPr>
        <p:spPr>
          <a:xfrm>
            <a:off x="3105823" y="4198682"/>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4"/>
          <p:cNvSpPr>
            <a:spLocks noGrp="1"/>
          </p:cNvSpPr>
          <p:nvPr>
            <p:ph type="body" sz="quarter" idx="11" hasCustomPrompt="1"/>
          </p:nvPr>
        </p:nvSpPr>
        <p:spPr>
          <a:xfrm>
            <a:off x="3245733" y="5324438"/>
            <a:ext cx="4938712" cy="290286"/>
          </a:xfrm>
        </p:spPr>
        <p:txBody>
          <a:bodyPr anchor="ctr" anchorCtr="0">
            <a:noAutofit/>
          </a:bodyPr>
          <a:lstStyle>
            <a:lvl1pPr marL="0" indent="0">
              <a:buNone/>
              <a:defRPr sz="1400">
                <a:solidFill>
                  <a:schemeClr val="bg1"/>
                </a:solidFill>
              </a:defRPr>
            </a:lvl1pPr>
            <a:lvl2pPr marL="457200" indent="0">
              <a:buNone/>
              <a:defRPr sz="1200">
                <a:solidFill>
                  <a:schemeClr val="bg2"/>
                </a:solidFill>
              </a:defRPr>
            </a:lvl2pPr>
          </a:lstStyle>
          <a:p>
            <a:pPr lvl="0"/>
            <a:r>
              <a:rPr lang="en-US" dirty="0"/>
              <a:t>CLICK TO EDIT MASTER TEXT STYLES</a:t>
            </a:r>
          </a:p>
        </p:txBody>
      </p:sp>
      <p:sp>
        <p:nvSpPr>
          <p:cNvPr id="19" name="Text Placeholder 18"/>
          <p:cNvSpPr>
            <a:spLocks noGrp="1"/>
          </p:cNvSpPr>
          <p:nvPr>
            <p:ph type="body" sz="quarter" idx="12" hasCustomPrompt="1"/>
          </p:nvPr>
        </p:nvSpPr>
        <p:spPr>
          <a:xfrm>
            <a:off x="3245733" y="5620395"/>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r>
              <a:rPr lang="en-US" dirty="0"/>
              <a:t>October 1, 2020</a:t>
            </a:r>
          </a:p>
        </p:txBody>
      </p:sp>
    </p:spTree>
    <p:extLst>
      <p:ext uri="{BB962C8B-B14F-4D97-AF65-F5344CB8AC3E}">
        <p14:creationId xmlns:p14="http://schemas.microsoft.com/office/powerpoint/2010/main" val="124427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92138" y="1436688"/>
            <a:ext cx="8094662" cy="4370387"/>
          </a:xfrm>
        </p:spPr>
        <p:txBody>
          <a:bodyPr/>
          <a:lstStyle>
            <a:lvl1pPr>
              <a:defRPr sz="2400">
                <a:solidFill>
                  <a:schemeClr val="tx2"/>
                </a:solidFill>
              </a:defRPr>
            </a:lvl1pPr>
            <a:lvl2pPr>
              <a:defRPr sz="20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563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Intr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chemeClr val="tx2"/>
                </a:solidFill>
              </a:defRPr>
            </a:lvl1pPr>
          </a:lstStyle>
          <a:p>
            <a:r>
              <a:rPr lang="en-US"/>
              <a:t>Click to edit Master title style</a:t>
            </a:r>
            <a:endParaRPr lang="en-US" dirty="0"/>
          </a:p>
        </p:txBody>
      </p:sp>
      <p:sp>
        <p:nvSpPr>
          <p:cNvPr id="7" name="Text Placeholder 6"/>
          <p:cNvSpPr>
            <a:spLocks noGrp="1"/>
          </p:cNvSpPr>
          <p:nvPr>
            <p:ph type="body" sz="quarter" idx="10"/>
          </p:nvPr>
        </p:nvSpPr>
        <p:spPr>
          <a:xfrm>
            <a:off x="592666" y="1454150"/>
            <a:ext cx="8094134" cy="1143000"/>
          </a:xfrm>
        </p:spPr>
        <p:txBody>
          <a:bodyPr>
            <a:noAutofit/>
          </a:bodyPr>
          <a:lstStyle>
            <a:lvl1pPr marL="0" indent="0">
              <a:lnSpc>
                <a:spcPct val="100000"/>
              </a:lnSpc>
              <a:buNone/>
              <a:defRPr sz="1800">
                <a:solidFill>
                  <a:schemeClr val="tx2"/>
                </a:solidFill>
              </a:defRPr>
            </a:lvl1pPr>
            <a:lvl2pPr marL="457200" indent="0">
              <a:buNone/>
              <a:defRPr sz="2400">
                <a:solidFill>
                  <a:schemeClr val="tx2"/>
                </a:solidFill>
              </a:defRPr>
            </a:lvl2pPr>
            <a:lvl3pPr marL="914400" indent="0">
              <a:buNone/>
              <a:defRPr sz="2400">
                <a:solidFill>
                  <a:schemeClr val="bg1">
                    <a:lumMod val="50000"/>
                  </a:schemeClr>
                </a:solidFill>
              </a:defRPr>
            </a:lvl3pPr>
            <a:lvl4pPr marL="1371600" indent="0">
              <a:buNone/>
              <a:defRPr sz="2400">
                <a:solidFill>
                  <a:schemeClr val="bg1">
                    <a:lumMod val="50000"/>
                  </a:schemeClr>
                </a:solidFill>
              </a:defRPr>
            </a:lvl4pPr>
            <a:lvl5pPr marL="1828800" indent="0">
              <a:buNone/>
              <a:defRPr sz="2400">
                <a:solidFill>
                  <a:schemeClr val="bg1">
                    <a:lumMod val="50000"/>
                  </a:schemeClr>
                </a:solidFill>
              </a:defRPr>
            </a:lvl5pPr>
          </a:lstStyle>
          <a:p>
            <a:pPr lvl="0"/>
            <a:r>
              <a:rPr lang="en-US"/>
              <a:t>Click to edit Master text styles</a:t>
            </a:r>
          </a:p>
          <a:p>
            <a:pPr lvl="1"/>
            <a:r>
              <a:rPr lang="en-US"/>
              <a:t>Second level</a:t>
            </a:r>
          </a:p>
        </p:txBody>
      </p:sp>
      <p:sp>
        <p:nvSpPr>
          <p:cNvPr id="11" name="Text Placeholder 10"/>
          <p:cNvSpPr>
            <a:spLocks noGrp="1"/>
          </p:cNvSpPr>
          <p:nvPr>
            <p:ph type="body" sz="quarter" idx="11" hasCustomPrompt="1"/>
          </p:nvPr>
        </p:nvSpPr>
        <p:spPr>
          <a:xfrm>
            <a:off x="592666" y="2724150"/>
            <a:ext cx="8094134" cy="3005138"/>
          </a:xfrm>
        </p:spPr>
        <p:txBody>
          <a:bodyPr>
            <a:noAutofit/>
          </a:bodyPr>
          <a:lstStyle>
            <a:lvl1pPr marL="0" indent="0">
              <a:buNone/>
              <a:defRPr sz="1800" b="1">
                <a:solidFill>
                  <a:srgbClr val="F68B1F"/>
                </a:solidFill>
              </a:defRPr>
            </a:lvl1pPr>
            <a:lvl2pPr marL="344488" indent="-225425">
              <a:buFont typeface="Arial"/>
              <a:buChar char="•"/>
              <a:defRPr sz="1800">
                <a:solidFill>
                  <a:schemeClr val="tx2"/>
                </a:solidFill>
              </a:defRPr>
            </a:lvl2pPr>
            <a:lvl3pPr marL="688975" indent="-227013">
              <a:buFont typeface="Lucida Grande"/>
              <a:buChar char="-"/>
              <a:defRPr sz="1800">
                <a:solidFill>
                  <a:schemeClr val="tx2"/>
                </a:solidFill>
              </a:defRPr>
            </a:lvl3pPr>
            <a:lvl4pPr marL="741363" indent="0">
              <a:buFontTx/>
              <a:buNone/>
              <a:defRPr sz="1800" i="1">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87416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Tree>
    <p:extLst>
      <p:ext uri="{BB962C8B-B14F-4D97-AF65-F5344CB8AC3E}">
        <p14:creationId xmlns:p14="http://schemas.microsoft.com/office/powerpoint/2010/main" val="245120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rizontal Phot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4" name="Picture Placeholder 3"/>
          <p:cNvSpPr>
            <a:spLocks noGrp="1"/>
          </p:cNvSpPr>
          <p:nvPr>
            <p:ph type="pic" sz="quarter" idx="10" hasCustomPrompt="1"/>
          </p:nvPr>
        </p:nvSpPr>
        <p:spPr>
          <a:xfrm>
            <a:off x="592138" y="1533525"/>
            <a:ext cx="8094662" cy="1928813"/>
          </a:xfrm>
        </p:spPr>
        <p:txBody>
          <a:bodyPr>
            <a:noAutofit/>
          </a:bodyPr>
          <a:lstStyle>
            <a:lvl1pPr>
              <a:defRPr sz="1800"/>
            </a:lvl1pPr>
          </a:lstStyle>
          <a:p>
            <a:r>
              <a:rPr lang="en-US" dirty="0"/>
              <a:t>Click to add photo</a:t>
            </a:r>
          </a:p>
        </p:txBody>
      </p:sp>
      <p:sp>
        <p:nvSpPr>
          <p:cNvPr id="5" name="Text Placeholder 10"/>
          <p:cNvSpPr>
            <a:spLocks noGrp="1"/>
          </p:cNvSpPr>
          <p:nvPr>
            <p:ph type="body" sz="quarter" idx="11" hasCustomPrompt="1"/>
          </p:nvPr>
        </p:nvSpPr>
        <p:spPr>
          <a:xfrm>
            <a:off x="592666" y="3636669"/>
            <a:ext cx="8094134" cy="2496961"/>
          </a:xfrm>
        </p:spPr>
        <p:txBody>
          <a:bodyPr>
            <a:noAutofit/>
          </a:bodyPr>
          <a:lstStyle>
            <a:lvl1pPr marL="0" indent="0">
              <a:buNone/>
              <a:defRPr sz="1800" b="1">
                <a:solidFill>
                  <a:srgbClr val="F68B1F"/>
                </a:solidFill>
              </a:defRPr>
            </a:lvl1pPr>
            <a:lvl2pPr marL="344488" indent="-225425">
              <a:buFont typeface="Arial"/>
              <a:buChar char="•"/>
              <a:defRPr sz="1800">
                <a:solidFill>
                  <a:schemeClr val="tx2"/>
                </a:solidFill>
              </a:defRPr>
            </a:lvl2pPr>
            <a:lvl3pPr marL="688975" indent="-227013">
              <a:buFont typeface="Lucida Grande"/>
              <a:buChar char="-"/>
              <a:defRPr sz="1800">
                <a:solidFill>
                  <a:schemeClr val="tx2"/>
                </a:solidFill>
              </a:defRPr>
            </a:lvl3pPr>
            <a:lvl4pPr marL="741363" indent="0">
              <a:buFontTx/>
              <a:buNone/>
              <a:defRPr sz="1800" i="1">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8499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solidFill>
                  <a:srgbClr val="F68B1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Autofit/>
          </a:bodyPr>
          <a:lstStyle>
            <a:lvl1pPr marL="231775" indent="-231775">
              <a:defRPr sz="1800"/>
            </a:lvl1pPr>
            <a:lvl2pPr marL="688975" indent="-231775">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lang="en-US" sz="2000" b="1" kern="1200" dirty="0" smtClean="0">
                <a:solidFill>
                  <a:srgbClr val="F68B1F"/>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457200" rtl="0" eaLnBrk="1" latinLnBrk="0" hangingPunct="1">
              <a:spcBef>
                <a:spcPct val="20000"/>
              </a:spcBef>
              <a:buFont typeface="Arial"/>
              <a:buNone/>
            </a:pPr>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Autofit/>
          </a:bodyPr>
          <a:lstStyle>
            <a:lvl1pPr marL="231775" indent="-231775"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1pPr>
            <a:lvl2pPr marL="688975" indent="-231775"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2pPr>
            <a:lvl3pPr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3pPr>
            <a:lvl4pPr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4pPr>
            <a:lvl5pPr algn="l" defTabSz="457200" rtl="0" eaLnBrk="1" latinLnBrk="0" hangingPunct="1">
              <a:spcBef>
                <a:spcPct val="20000"/>
              </a:spcBef>
              <a:buFont typeface="Arial"/>
              <a:defRPr lang="en-US" sz="1800" kern="1200" dirty="0">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2824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Phot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5" name="Text Placeholder 4"/>
          <p:cNvSpPr>
            <a:spLocks noGrp="1"/>
          </p:cNvSpPr>
          <p:nvPr>
            <p:ph type="body" sz="quarter" idx="3"/>
          </p:nvPr>
        </p:nvSpPr>
        <p:spPr>
          <a:xfrm>
            <a:off x="3292593" y="1535113"/>
            <a:ext cx="5394207" cy="639762"/>
          </a:xfrm>
        </p:spPr>
        <p:txBody>
          <a:bodyPr anchor="t" anchorCtr="0">
            <a:noAutofit/>
          </a:bodyPr>
          <a:lstStyle>
            <a:lvl1pPr marL="0" indent="0">
              <a:buNone/>
              <a:defRPr lang="en-US" sz="2000" b="1" kern="1200" dirty="0" smtClean="0">
                <a:solidFill>
                  <a:srgbClr val="F68B1F"/>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457200" rtl="0" eaLnBrk="1" latinLnBrk="0" hangingPunct="1">
              <a:spcBef>
                <a:spcPct val="20000"/>
              </a:spcBef>
              <a:buFont typeface="Arial"/>
              <a:buNone/>
            </a:pPr>
            <a:r>
              <a:rPr lang="en-US"/>
              <a:t>Click to edit Master text styles</a:t>
            </a:r>
          </a:p>
        </p:txBody>
      </p:sp>
      <p:sp>
        <p:nvSpPr>
          <p:cNvPr id="6" name="Content Placeholder 5"/>
          <p:cNvSpPr>
            <a:spLocks noGrp="1"/>
          </p:cNvSpPr>
          <p:nvPr>
            <p:ph sz="quarter" idx="4"/>
          </p:nvPr>
        </p:nvSpPr>
        <p:spPr>
          <a:xfrm>
            <a:off x="3292593" y="2174875"/>
            <a:ext cx="5394208" cy="3951288"/>
          </a:xfrm>
        </p:spPr>
        <p:txBody>
          <a:bodyPr>
            <a:noAutofit/>
          </a:bodyPr>
          <a:lstStyle>
            <a:lvl1pPr marL="346075" indent="-230188" algn="l" defTabSz="457200" rtl="0" eaLnBrk="1" latinLnBrk="0" hangingPunct="1">
              <a:spcBef>
                <a:spcPct val="20000"/>
              </a:spcBef>
              <a:buFont typeface="Arial"/>
              <a:defRPr lang="en-US" sz="1800" kern="1200" dirty="0" smtClean="0">
                <a:solidFill>
                  <a:schemeClr val="tx2"/>
                </a:solidFill>
                <a:latin typeface="+mn-lt"/>
                <a:ea typeface="+mn-ea"/>
                <a:cs typeface="+mn-cs"/>
              </a:defRPr>
            </a:lvl1pPr>
            <a:lvl2pPr marL="688975" indent="-231775" algn="l" defTabSz="457200" rtl="0" eaLnBrk="1" latinLnBrk="0" hangingPunct="1">
              <a:spcBef>
                <a:spcPct val="20000"/>
              </a:spcBef>
              <a:buFont typeface="Arial"/>
              <a:defRPr lang="en-US" sz="1800" kern="1200" dirty="0" smtClean="0">
                <a:solidFill>
                  <a:schemeClr val="tx2"/>
                </a:solidFill>
                <a:latin typeface="+mn-lt"/>
                <a:ea typeface="+mn-ea"/>
                <a:cs typeface="+mn-cs"/>
              </a:defRPr>
            </a:lvl2pPr>
            <a:lvl3pPr algn="l" defTabSz="457200" rtl="0" eaLnBrk="1" latinLnBrk="0" hangingPunct="1">
              <a:spcBef>
                <a:spcPct val="20000"/>
              </a:spcBef>
              <a:buFont typeface="Arial"/>
              <a:defRPr lang="en-US" sz="1800" kern="1200" dirty="0" smtClean="0">
                <a:solidFill>
                  <a:schemeClr val="tx2"/>
                </a:solidFill>
                <a:latin typeface="+mn-lt"/>
                <a:ea typeface="+mn-ea"/>
                <a:cs typeface="+mn-cs"/>
              </a:defRPr>
            </a:lvl3pPr>
            <a:lvl4pPr algn="l" defTabSz="457200" rtl="0" eaLnBrk="1" latinLnBrk="0" hangingPunct="1">
              <a:spcBef>
                <a:spcPct val="20000"/>
              </a:spcBef>
              <a:buFont typeface="Arial"/>
              <a:defRPr lang="en-US" sz="1800" kern="1200" dirty="0" smtClean="0">
                <a:solidFill>
                  <a:schemeClr val="tx2"/>
                </a:solidFill>
                <a:latin typeface="+mn-lt"/>
                <a:ea typeface="+mn-ea"/>
                <a:cs typeface="+mn-cs"/>
              </a:defRPr>
            </a:lvl4pPr>
            <a:lvl5pPr algn="l" defTabSz="457200" rtl="0" eaLnBrk="1" latinLnBrk="0" hangingPunct="1">
              <a:spcBef>
                <a:spcPct val="20000"/>
              </a:spcBef>
              <a:buFont typeface="Arial"/>
              <a:defRPr lang="en-US" sz="1800" kern="1200" dirty="0">
                <a:solidFill>
                  <a:schemeClr val="tx2"/>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0" hasCustomPrompt="1"/>
          </p:nvPr>
        </p:nvSpPr>
        <p:spPr>
          <a:xfrm>
            <a:off x="592139" y="1535113"/>
            <a:ext cx="2578158" cy="4591050"/>
          </a:xfrm>
        </p:spPr>
        <p:txBody>
          <a:bodyPr>
            <a:noAutofit/>
          </a:bodyPr>
          <a:lstStyle>
            <a:lvl1pPr marL="344488" indent="-225425">
              <a:defRPr sz="1800"/>
            </a:lvl1pPr>
          </a:lstStyle>
          <a:p>
            <a:r>
              <a:rPr lang="en-US" dirty="0"/>
              <a:t>Click to add photo</a:t>
            </a:r>
          </a:p>
        </p:txBody>
      </p:sp>
    </p:spTree>
    <p:extLst>
      <p:ext uri="{BB962C8B-B14F-4D97-AF65-F5344CB8AC3E}">
        <p14:creationId xmlns:p14="http://schemas.microsoft.com/office/powerpoint/2010/main" val="20252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9" name="Table Placeholder 8"/>
          <p:cNvSpPr>
            <a:spLocks noGrp="1"/>
          </p:cNvSpPr>
          <p:nvPr>
            <p:ph type="tbl" sz="quarter" idx="10"/>
          </p:nvPr>
        </p:nvSpPr>
        <p:spPr>
          <a:xfrm>
            <a:off x="592138" y="1420813"/>
            <a:ext cx="8094662" cy="4656137"/>
          </a:xfrm>
        </p:spPr>
        <p:txBody>
          <a:bodyPr>
            <a:noAutofit/>
          </a:bodyPr>
          <a:lstStyle>
            <a:lvl1pPr marL="344488" indent="-225425">
              <a:defRPr sz="1800">
                <a:solidFill>
                  <a:schemeClr val="tx2"/>
                </a:solidFill>
              </a:defRPr>
            </a:lvl1pPr>
          </a:lstStyle>
          <a:p>
            <a:r>
              <a:rPr lang="en-US"/>
              <a:t>Click icon to add table</a:t>
            </a:r>
            <a:endParaRPr lang="en-US" dirty="0"/>
          </a:p>
        </p:txBody>
      </p:sp>
    </p:spTree>
    <p:extLst>
      <p:ext uri="{BB962C8B-B14F-4D97-AF65-F5344CB8AC3E}">
        <p14:creationId xmlns:p14="http://schemas.microsoft.com/office/powerpoint/2010/main" val="58496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vider_Dark-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10"/>
          <p:cNvSpPr/>
          <p:nvPr userDrawn="1"/>
        </p:nvSpPr>
        <p:spPr>
          <a:xfrm>
            <a:off x="-1" y="2833781"/>
            <a:ext cx="8111439"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6" name="Straight Connector 5"/>
          <p:cNvCxnSpPr/>
          <p:nvPr userDrawn="1"/>
        </p:nvCxnSpPr>
        <p:spPr>
          <a:xfrm>
            <a:off x="1512325" y="2931664"/>
            <a:ext cx="0" cy="994889"/>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0"/>
          </p:nvPr>
        </p:nvSpPr>
        <p:spPr>
          <a:xfrm>
            <a:off x="1609198" y="2931664"/>
            <a:ext cx="5555720" cy="1002195"/>
          </a:xfrm>
        </p:spPr>
        <p:txBody>
          <a:bodyPr anchor="ctr" anchorCtr="0">
            <a:noAutofit/>
          </a:bodyPr>
          <a:lstStyle>
            <a:lvl1pPr marL="0" indent="0">
              <a:buNone/>
              <a:defRPr sz="2800" b="1">
                <a:solidFill>
                  <a:schemeClr val="tx2"/>
                </a:solidFill>
              </a:defRPr>
            </a:lvl1pPr>
            <a:lvl2pPr marL="457200" indent="0">
              <a:buNone/>
              <a:defRPr sz="2800" b="1">
                <a:solidFill>
                  <a:srgbClr val="FFFFFF"/>
                </a:solidFill>
              </a:defRPr>
            </a:lvl2pPr>
            <a:lvl3pPr marL="914400" indent="0">
              <a:buNone/>
              <a:defRPr sz="2800" b="1">
                <a:solidFill>
                  <a:srgbClr val="FFFFFF"/>
                </a:solidFill>
              </a:defRPr>
            </a:lvl3pPr>
            <a:lvl4pPr marL="1371600" indent="0">
              <a:buNone/>
              <a:defRPr sz="2800" b="1">
                <a:solidFill>
                  <a:srgbClr val="FFFFFF"/>
                </a:solidFill>
              </a:defRPr>
            </a:lvl4pPr>
            <a:lvl5pPr marL="1828800" indent="0">
              <a:buNone/>
              <a:defRPr sz="2800" b="1">
                <a:solidFill>
                  <a:srgbClr val="FFFFFF"/>
                </a:solidFill>
              </a:defRPr>
            </a:lvl5pPr>
          </a:lstStyle>
          <a:p>
            <a:pPr lvl="0"/>
            <a:r>
              <a:rPr lang="en-US"/>
              <a:t>Click to edit Master text styles</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val="0"/>
              </a:ext>
            </a:extLst>
          </a:blip>
          <a:srcRect r="81488"/>
          <a:stretch/>
        </p:blipFill>
        <p:spPr>
          <a:xfrm>
            <a:off x="719275" y="3142803"/>
            <a:ext cx="515262" cy="791055"/>
          </a:xfrm>
          <a:prstGeom prst="rect">
            <a:avLst/>
          </a:prstGeom>
        </p:spPr>
      </p:pic>
    </p:spTree>
    <p:extLst>
      <p:ext uri="{BB962C8B-B14F-4D97-AF65-F5344CB8AC3E}">
        <p14:creationId xmlns:p14="http://schemas.microsoft.com/office/powerpoint/2010/main" val="5529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Divider_Dark-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3" cstate="email">
            <a:extLst>
              <a:ext uri="{28A0092B-C50C-407E-A947-70E740481C1C}">
                <a14:useLocalDpi xmlns:a14="http://schemas.microsoft.com/office/drawing/2010/main" val="0"/>
              </a:ext>
            </a:extLst>
          </a:blip>
          <a:srcRect r="77133"/>
          <a:stretch/>
        </p:blipFill>
        <p:spPr>
          <a:xfrm>
            <a:off x="773913" y="3131031"/>
            <a:ext cx="598339" cy="802828"/>
          </a:xfrm>
          <a:prstGeom prst="rect">
            <a:avLst/>
          </a:prstGeom>
        </p:spPr>
      </p:pic>
      <p:cxnSp>
        <p:nvCxnSpPr>
          <p:cNvPr id="6" name="Straight Connector 5"/>
          <p:cNvCxnSpPr/>
          <p:nvPr userDrawn="1"/>
        </p:nvCxnSpPr>
        <p:spPr>
          <a:xfrm>
            <a:off x="1512325" y="2931664"/>
            <a:ext cx="0" cy="994889"/>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0"/>
          </p:nvPr>
        </p:nvSpPr>
        <p:spPr>
          <a:xfrm>
            <a:off x="1609198" y="2931664"/>
            <a:ext cx="5555720" cy="1002195"/>
          </a:xfrm>
        </p:spPr>
        <p:txBody>
          <a:bodyPr anchor="ctr" anchorCtr="0">
            <a:noAutofit/>
          </a:bodyPr>
          <a:lstStyle>
            <a:lvl1pPr marL="0" indent="0">
              <a:buNone/>
              <a:defRPr sz="2800" b="1">
                <a:solidFill>
                  <a:srgbClr val="FFFFFF"/>
                </a:solidFill>
              </a:defRPr>
            </a:lvl1pPr>
            <a:lvl2pPr marL="457200" indent="0">
              <a:buNone/>
              <a:defRPr sz="2800" b="1">
                <a:solidFill>
                  <a:srgbClr val="FFFFFF"/>
                </a:solidFill>
              </a:defRPr>
            </a:lvl2pPr>
            <a:lvl3pPr marL="914400" indent="0">
              <a:buNone/>
              <a:defRPr sz="2800" b="1">
                <a:solidFill>
                  <a:srgbClr val="FFFFFF"/>
                </a:solidFill>
              </a:defRPr>
            </a:lvl3pPr>
            <a:lvl4pPr marL="1371600" indent="0">
              <a:buNone/>
              <a:defRPr sz="2800" b="1">
                <a:solidFill>
                  <a:srgbClr val="FFFFFF"/>
                </a:solidFill>
              </a:defRPr>
            </a:lvl4pPr>
            <a:lvl5pPr marL="1828800" indent="0">
              <a:buNone/>
              <a:defRPr sz="2800" b="1">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1478472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Divider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1512325" y="2931664"/>
            <a:ext cx="0" cy="994889"/>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0"/>
          </p:nvPr>
        </p:nvSpPr>
        <p:spPr>
          <a:xfrm>
            <a:off x="1609198" y="2931664"/>
            <a:ext cx="5555720" cy="1002195"/>
          </a:xfrm>
        </p:spPr>
        <p:txBody>
          <a:bodyPr anchor="ctr" anchorCtr="0">
            <a:noAutofit/>
          </a:bodyPr>
          <a:lstStyle>
            <a:lvl1pPr marL="0" indent="0">
              <a:buNone/>
              <a:defRPr sz="2800" b="1">
                <a:solidFill>
                  <a:schemeClr val="tx2"/>
                </a:solidFill>
              </a:defRPr>
            </a:lvl1pPr>
            <a:lvl2pPr marL="457200" indent="0">
              <a:buNone/>
              <a:defRPr sz="2800" b="1">
                <a:solidFill>
                  <a:srgbClr val="FFFFFF"/>
                </a:solidFill>
              </a:defRPr>
            </a:lvl2pPr>
            <a:lvl3pPr marL="914400" indent="0">
              <a:buNone/>
              <a:defRPr sz="2800" b="1">
                <a:solidFill>
                  <a:srgbClr val="FFFFFF"/>
                </a:solidFill>
              </a:defRPr>
            </a:lvl3pPr>
            <a:lvl4pPr marL="1371600" indent="0">
              <a:buNone/>
              <a:defRPr sz="2800" b="1">
                <a:solidFill>
                  <a:srgbClr val="FFFFFF"/>
                </a:solidFill>
              </a:defRPr>
            </a:lvl4pPr>
            <a:lvl5pPr marL="1828800" indent="0">
              <a:buNone/>
              <a:defRPr sz="2800" b="1">
                <a:solidFill>
                  <a:srgbClr val="FFFFFF"/>
                </a:solidFill>
              </a:defRPr>
            </a:lvl5pPr>
          </a:lstStyle>
          <a:p>
            <a:pPr lvl="0"/>
            <a:r>
              <a:rPr lang="en-US"/>
              <a:t>Click to edit Master text styles</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val="0"/>
              </a:ext>
            </a:extLst>
          </a:blip>
          <a:srcRect r="81488"/>
          <a:stretch/>
        </p:blipFill>
        <p:spPr>
          <a:xfrm>
            <a:off x="719275" y="3142803"/>
            <a:ext cx="515262" cy="791055"/>
          </a:xfrm>
          <a:prstGeom prst="rect">
            <a:avLst/>
          </a:prstGeom>
        </p:spPr>
      </p:pic>
    </p:spTree>
    <p:extLst>
      <p:ext uri="{BB962C8B-B14F-4D97-AF65-F5344CB8AC3E}">
        <p14:creationId xmlns:p14="http://schemas.microsoft.com/office/powerpoint/2010/main" val="3162845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ontact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5"/>
          <p:cNvSpPr>
            <a:spLocks noGrp="1"/>
          </p:cNvSpPr>
          <p:nvPr>
            <p:ph type="body" sz="quarter" idx="10" hasCustomPrompt="1"/>
          </p:nvPr>
        </p:nvSpPr>
        <p:spPr>
          <a:xfrm>
            <a:off x="4271264" y="2415272"/>
            <a:ext cx="4412720" cy="274320"/>
          </a:xfrm>
        </p:spPr>
        <p:txBody>
          <a:bodyPr anchor="ctr" anchorCtr="0">
            <a:noAutofit/>
          </a:bodyPr>
          <a:lstStyle>
            <a:lvl1pPr marL="0" indent="0">
              <a:buNone/>
              <a:defRPr sz="20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18" name="Text Placeholder 17"/>
          <p:cNvSpPr>
            <a:spLocks noGrp="1"/>
          </p:cNvSpPr>
          <p:nvPr>
            <p:ph type="body" sz="quarter" idx="11" hasCustomPrompt="1"/>
          </p:nvPr>
        </p:nvSpPr>
        <p:spPr>
          <a:xfrm>
            <a:off x="4271264" y="2705186"/>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20" name="Text Placeholder 19"/>
          <p:cNvSpPr>
            <a:spLocks noGrp="1"/>
          </p:cNvSpPr>
          <p:nvPr>
            <p:ph type="body" sz="quarter" idx="12" hasCustomPrompt="1"/>
          </p:nvPr>
        </p:nvSpPr>
        <p:spPr>
          <a:xfrm>
            <a:off x="4271264" y="3003840"/>
            <a:ext cx="4413250" cy="274320"/>
          </a:xfrm>
        </p:spPr>
        <p:txBody>
          <a:bodyPr anchor="ctr" anchorCtr="0">
            <a:noAutofit/>
          </a:bodyPr>
          <a:lstStyle>
            <a:lvl1pPr marL="0" indent="0">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cxnSp>
        <p:nvCxnSpPr>
          <p:cNvPr id="3" name="Straight Connector 2">
            <a:extLst>
              <a:ext uri="{FF2B5EF4-FFF2-40B4-BE49-F238E27FC236}">
                <a16:creationId xmlns:a16="http://schemas.microsoft.com/office/drawing/2014/main" id="{55723FD2-6D43-CB4C-A7CB-69C684CDA0CB}"/>
              </a:ext>
            </a:extLst>
          </p:cNvPr>
          <p:cNvCxnSpPr/>
          <p:nvPr userDrawn="1"/>
        </p:nvCxnSpPr>
        <p:spPr>
          <a:xfrm>
            <a:off x="3848986" y="1722474"/>
            <a:ext cx="0" cy="372139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3" name="Text Placeholder 15">
            <a:extLst>
              <a:ext uri="{FF2B5EF4-FFF2-40B4-BE49-F238E27FC236}">
                <a16:creationId xmlns:a16="http://schemas.microsoft.com/office/drawing/2014/main" id="{068D2035-7F9D-EC44-B05F-1C0658CD6E9F}"/>
              </a:ext>
            </a:extLst>
          </p:cNvPr>
          <p:cNvSpPr>
            <a:spLocks noGrp="1"/>
          </p:cNvSpPr>
          <p:nvPr>
            <p:ph type="body" sz="quarter" idx="13" hasCustomPrompt="1"/>
          </p:nvPr>
        </p:nvSpPr>
        <p:spPr>
          <a:xfrm>
            <a:off x="4270734" y="3841281"/>
            <a:ext cx="4412720" cy="274320"/>
          </a:xfrm>
        </p:spPr>
        <p:txBody>
          <a:bodyPr anchor="ctr" anchorCtr="0">
            <a:noAutofit/>
          </a:bodyPr>
          <a:lstStyle>
            <a:lvl1pPr marL="0" indent="0">
              <a:buNone/>
              <a:defRPr sz="20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14" name="Text Placeholder 17">
            <a:extLst>
              <a:ext uri="{FF2B5EF4-FFF2-40B4-BE49-F238E27FC236}">
                <a16:creationId xmlns:a16="http://schemas.microsoft.com/office/drawing/2014/main" id="{C13365BF-E8C9-1B4F-AC85-910AE54047B8}"/>
              </a:ext>
            </a:extLst>
          </p:cNvPr>
          <p:cNvSpPr>
            <a:spLocks noGrp="1"/>
          </p:cNvSpPr>
          <p:nvPr>
            <p:ph type="body" sz="quarter" idx="14" hasCustomPrompt="1"/>
          </p:nvPr>
        </p:nvSpPr>
        <p:spPr>
          <a:xfrm>
            <a:off x="4270734" y="4131195"/>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15" name="Text Placeholder 19">
            <a:extLst>
              <a:ext uri="{FF2B5EF4-FFF2-40B4-BE49-F238E27FC236}">
                <a16:creationId xmlns:a16="http://schemas.microsoft.com/office/drawing/2014/main" id="{7472B294-679F-764A-B21D-7B0E0AD40714}"/>
              </a:ext>
            </a:extLst>
          </p:cNvPr>
          <p:cNvSpPr>
            <a:spLocks noGrp="1"/>
          </p:cNvSpPr>
          <p:nvPr>
            <p:ph type="body" sz="quarter" idx="15" hasCustomPrompt="1"/>
          </p:nvPr>
        </p:nvSpPr>
        <p:spPr>
          <a:xfrm>
            <a:off x="4270734" y="4429849"/>
            <a:ext cx="4413250" cy="274320"/>
          </a:xfrm>
        </p:spPr>
        <p:txBody>
          <a:bodyPr anchor="ctr" anchorCtr="0">
            <a:noAutofit/>
          </a:bodyPr>
          <a:lstStyle>
            <a:lvl1pPr marL="0" indent="0">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pic>
        <p:nvPicPr>
          <p:cNvPr id="17" name="Picture 16" descr="A picture containing drawing&#10;&#10;Description automatically generated">
            <a:extLst>
              <a:ext uri="{FF2B5EF4-FFF2-40B4-BE49-F238E27FC236}">
                <a16:creationId xmlns:a16="http://schemas.microsoft.com/office/drawing/2014/main" id="{EB93AE51-E9C3-4246-ACF4-63A86BCB2C3C}"/>
              </a:ext>
            </a:extLst>
          </p:cNvPr>
          <p:cNvPicPr>
            <a:picLocks noChangeAspect="1"/>
          </p:cNvPicPr>
          <p:nvPr userDrawn="1"/>
        </p:nvPicPr>
        <p:blipFill>
          <a:blip r:embed="rId3"/>
          <a:stretch>
            <a:fillRect/>
          </a:stretch>
        </p:blipFill>
        <p:spPr>
          <a:xfrm>
            <a:off x="212963" y="2870791"/>
            <a:ext cx="3434822" cy="1360968"/>
          </a:xfrm>
          <a:prstGeom prst="rect">
            <a:avLst/>
          </a:prstGeom>
        </p:spPr>
      </p:pic>
    </p:spTree>
    <p:extLst>
      <p:ext uri="{BB962C8B-B14F-4D97-AF65-F5344CB8AC3E}">
        <p14:creationId xmlns:p14="http://schemas.microsoft.com/office/powerpoint/2010/main" val="3099821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Contact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723FD2-6D43-CB4C-A7CB-69C684CDA0CB}"/>
              </a:ext>
            </a:extLst>
          </p:cNvPr>
          <p:cNvCxnSpPr/>
          <p:nvPr userDrawn="1"/>
        </p:nvCxnSpPr>
        <p:spPr>
          <a:xfrm>
            <a:off x="3848986" y="1722474"/>
            <a:ext cx="0" cy="3721396"/>
          </a:xfrm>
          <a:prstGeom prst="line">
            <a:avLst/>
          </a:prstGeom>
          <a:ln>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2F20015-BA9E-3048-9E93-A34E51B2410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5" y="3155787"/>
            <a:ext cx="2887967" cy="820790"/>
          </a:xfrm>
          <a:prstGeom prst="rect">
            <a:avLst/>
          </a:prstGeom>
        </p:spPr>
      </p:pic>
      <p:sp>
        <p:nvSpPr>
          <p:cNvPr id="11" name="Text Placeholder 15">
            <a:extLst>
              <a:ext uri="{FF2B5EF4-FFF2-40B4-BE49-F238E27FC236}">
                <a16:creationId xmlns:a16="http://schemas.microsoft.com/office/drawing/2014/main" id="{664EA9D3-60ED-DE47-9D70-4A0B42C796F7}"/>
              </a:ext>
            </a:extLst>
          </p:cNvPr>
          <p:cNvSpPr>
            <a:spLocks noGrp="1"/>
          </p:cNvSpPr>
          <p:nvPr>
            <p:ph type="body" sz="quarter" idx="10" hasCustomPrompt="1"/>
          </p:nvPr>
        </p:nvSpPr>
        <p:spPr>
          <a:xfrm>
            <a:off x="4271264" y="2415272"/>
            <a:ext cx="4412720" cy="274320"/>
          </a:xfrm>
        </p:spPr>
        <p:txBody>
          <a:bodyPr anchor="ctr" anchorCtr="0">
            <a:noAutofit/>
          </a:bodyPr>
          <a:lstStyle>
            <a:lvl1pPr marL="0" indent="0">
              <a:buNone/>
              <a:defRPr sz="2000" b="1" baseline="0">
                <a:solidFill>
                  <a:schemeClr val="tx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12" name="Text Placeholder 17">
            <a:extLst>
              <a:ext uri="{FF2B5EF4-FFF2-40B4-BE49-F238E27FC236}">
                <a16:creationId xmlns:a16="http://schemas.microsoft.com/office/drawing/2014/main" id="{9AA88360-5EA2-7A4D-874A-C59E6062A15A}"/>
              </a:ext>
            </a:extLst>
          </p:cNvPr>
          <p:cNvSpPr>
            <a:spLocks noGrp="1"/>
          </p:cNvSpPr>
          <p:nvPr>
            <p:ph type="body" sz="quarter" idx="11" hasCustomPrompt="1"/>
          </p:nvPr>
        </p:nvSpPr>
        <p:spPr>
          <a:xfrm>
            <a:off x="4271264" y="2705186"/>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13" name="Text Placeholder 19">
            <a:extLst>
              <a:ext uri="{FF2B5EF4-FFF2-40B4-BE49-F238E27FC236}">
                <a16:creationId xmlns:a16="http://schemas.microsoft.com/office/drawing/2014/main" id="{42E3E798-00B5-AE44-A012-94522CA7F8DD}"/>
              </a:ext>
            </a:extLst>
          </p:cNvPr>
          <p:cNvSpPr>
            <a:spLocks noGrp="1"/>
          </p:cNvSpPr>
          <p:nvPr>
            <p:ph type="body" sz="quarter" idx="12" hasCustomPrompt="1"/>
          </p:nvPr>
        </p:nvSpPr>
        <p:spPr>
          <a:xfrm>
            <a:off x="4271264" y="3003840"/>
            <a:ext cx="4413250" cy="274320"/>
          </a:xfrm>
        </p:spPr>
        <p:txBody>
          <a:bodyPr anchor="ctr" anchorCtr="0">
            <a:noAutofit/>
          </a:bodyPr>
          <a:lstStyle>
            <a:lvl1pPr marL="0" indent="0">
              <a:buNone/>
              <a:defRPr sz="1600">
                <a:solidFill>
                  <a:schemeClr val="tx2"/>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sp>
        <p:nvSpPr>
          <p:cNvPr id="14" name="Text Placeholder 15">
            <a:extLst>
              <a:ext uri="{FF2B5EF4-FFF2-40B4-BE49-F238E27FC236}">
                <a16:creationId xmlns:a16="http://schemas.microsoft.com/office/drawing/2014/main" id="{D124E19B-EECD-4847-B3CA-F0FFFF5224EE}"/>
              </a:ext>
            </a:extLst>
          </p:cNvPr>
          <p:cNvSpPr>
            <a:spLocks noGrp="1"/>
          </p:cNvSpPr>
          <p:nvPr>
            <p:ph type="body" sz="quarter" idx="13" hasCustomPrompt="1"/>
          </p:nvPr>
        </p:nvSpPr>
        <p:spPr>
          <a:xfrm>
            <a:off x="4270734" y="3851913"/>
            <a:ext cx="4412720" cy="274320"/>
          </a:xfrm>
        </p:spPr>
        <p:txBody>
          <a:bodyPr anchor="ctr" anchorCtr="0">
            <a:noAutofit/>
          </a:bodyPr>
          <a:lstStyle>
            <a:lvl1pPr marL="0" indent="0">
              <a:buNone/>
              <a:defRPr sz="2000" b="1" baseline="0">
                <a:solidFill>
                  <a:schemeClr val="tx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Another Name</a:t>
            </a:r>
          </a:p>
        </p:txBody>
      </p:sp>
      <p:sp>
        <p:nvSpPr>
          <p:cNvPr id="15" name="Text Placeholder 17">
            <a:extLst>
              <a:ext uri="{FF2B5EF4-FFF2-40B4-BE49-F238E27FC236}">
                <a16:creationId xmlns:a16="http://schemas.microsoft.com/office/drawing/2014/main" id="{3E6B1AA8-75EC-1446-BAE9-3CBBDF26B62D}"/>
              </a:ext>
            </a:extLst>
          </p:cNvPr>
          <p:cNvSpPr>
            <a:spLocks noGrp="1"/>
          </p:cNvSpPr>
          <p:nvPr>
            <p:ph type="body" sz="quarter" idx="14" hasCustomPrompt="1"/>
          </p:nvPr>
        </p:nvSpPr>
        <p:spPr>
          <a:xfrm>
            <a:off x="4270734" y="4152460"/>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17" name="Text Placeholder 19">
            <a:extLst>
              <a:ext uri="{FF2B5EF4-FFF2-40B4-BE49-F238E27FC236}">
                <a16:creationId xmlns:a16="http://schemas.microsoft.com/office/drawing/2014/main" id="{5633C67D-B2C2-744F-9176-D9951DAD12E2}"/>
              </a:ext>
            </a:extLst>
          </p:cNvPr>
          <p:cNvSpPr>
            <a:spLocks noGrp="1"/>
          </p:cNvSpPr>
          <p:nvPr>
            <p:ph type="body" sz="quarter" idx="15" hasCustomPrompt="1"/>
          </p:nvPr>
        </p:nvSpPr>
        <p:spPr>
          <a:xfrm>
            <a:off x="4270734" y="4451114"/>
            <a:ext cx="4413250" cy="274320"/>
          </a:xfrm>
        </p:spPr>
        <p:txBody>
          <a:bodyPr anchor="ctr" anchorCtr="0">
            <a:noAutofit/>
          </a:bodyPr>
          <a:lstStyle>
            <a:lvl1pPr marL="0" indent="0">
              <a:buNone/>
              <a:defRPr sz="1600">
                <a:solidFill>
                  <a:schemeClr val="tx2"/>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spTree>
    <p:extLst>
      <p:ext uri="{BB962C8B-B14F-4D97-AF65-F5344CB8AC3E}">
        <p14:creationId xmlns:p14="http://schemas.microsoft.com/office/powerpoint/2010/main" val="3222083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act with Ma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9F0CC529-6FB1-5E46-BC5C-4F7E70AAE635}"/>
              </a:ext>
            </a:extLst>
          </p:cNvPr>
          <p:cNvPicPr>
            <a:picLocks noChangeAspect="1"/>
          </p:cNvPicPr>
          <p:nvPr userDrawn="1"/>
        </p:nvPicPr>
        <p:blipFill>
          <a:blip r:embed="rId3"/>
          <a:stretch>
            <a:fillRect/>
          </a:stretch>
        </p:blipFill>
        <p:spPr>
          <a:xfrm>
            <a:off x="2709577" y="-343478"/>
            <a:ext cx="5695139" cy="4400789"/>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B5B200B7-0EC0-B545-982E-1F56089A8B4C}"/>
              </a:ext>
            </a:extLst>
          </p:cNvPr>
          <p:cNvPicPr>
            <a:picLocks noChangeAspect="1"/>
          </p:cNvPicPr>
          <p:nvPr userDrawn="1"/>
        </p:nvPicPr>
        <p:blipFill>
          <a:blip r:embed="rId4"/>
          <a:stretch>
            <a:fillRect/>
          </a:stretch>
        </p:blipFill>
        <p:spPr>
          <a:xfrm>
            <a:off x="212963" y="2870791"/>
            <a:ext cx="3434822" cy="1360968"/>
          </a:xfrm>
          <a:prstGeom prst="rect">
            <a:avLst/>
          </a:prstGeom>
        </p:spPr>
      </p:pic>
      <p:sp>
        <p:nvSpPr>
          <p:cNvPr id="10" name="Text Placeholder 15">
            <a:extLst>
              <a:ext uri="{FF2B5EF4-FFF2-40B4-BE49-F238E27FC236}">
                <a16:creationId xmlns:a16="http://schemas.microsoft.com/office/drawing/2014/main" id="{4A53C0E1-CCF4-C24E-A0FF-C24F9DBA49C4}"/>
              </a:ext>
            </a:extLst>
          </p:cNvPr>
          <p:cNvSpPr>
            <a:spLocks noGrp="1"/>
          </p:cNvSpPr>
          <p:nvPr>
            <p:ph type="body" sz="quarter" idx="10" hasCustomPrompt="1"/>
          </p:nvPr>
        </p:nvSpPr>
        <p:spPr>
          <a:xfrm>
            <a:off x="4133041" y="4046678"/>
            <a:ext cx="4412720" cy="274320"/>
          </a:xfrm>
        </p:spPr>
        <p:txBody>
          <a:bodyPr anchor="ctr" anchorCtr="0">
            <a:noAutofit/>
          </a:bodyPr>
          <a:lstStyle>
            <a:lvl1pPr marL="0" indent="0">
              <a:buNone/>
              <a:defRPr sz="20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11" name="Text Placeholder 17">
            <a:extLst>
              <a:ext uri="{FF2B5EF4-FFF2-40B4-BE49-F238E27FC236}">
                <a16:creationId xmlns:a16="http://schemas.microsoft.com/office/drawing/2014/main" id="{761F9967-CE14-F746-8202-765BEAAC851C}"/>
              </a:ext>
            </a:extLst>
          </p:cNvPr>
          <p:cNvSpPr>
            <a:spLocks noGrp="1"/>
          </p:cNvSpPr>
          <p:nvPr>
            <p:ph type="body" sz="quarter" idx="11" hasCustomPrompt="1"/>
          </p:nvPr>
        </p:nvSpPr>
        <p:spPr>
          <a:xfrm>
            <a:off x="4133041" y="4347225"/>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12" name="Text Placeholder 19">
            <a:extLst>
              <a:ext uri="{FF2B5EF4-FFF2-40B4-BE49-F238E27FC236}">
                <a16:creationId xmlns:a16="http://schemas.microsoft.com/office/drawing/2014/main" id="{437B4F26-4BF5-BB4A-B0A2-96BCEF550B0E}"/>
              </a:ext>
            </a:extLst>
          </p:cNvPr>
          <p:cNvSpPr>
            <a:spLocks noGrp="1"/>
          </p:cNvSpPr>
          <p:nvPr>
            <p:ph type="body" sz="quarter" idx="12" hasCustomPrompt="1"/>
          </p:nvPr>
        </p:nvSpPr>
        <p:spPr>
          <a:xfrm>
            <a:off x="4133041" y="4645879"/>
            <a:ext cx="4413250" cy="274320"/>
          </a:xfrm>
        </p:spPr>
        <p:txBody>
          <a:bodyPr anchor="ctr" anchorCtr="0">
            <a:noAutofit/>
          </a:bodyPr>
          <a:lstStyle>
            <a:lvl1pPr marL="0" indent="0">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sp>
        <p:nvSpPr>
          <p:cNvPr id="14" name="Text Placeholder 15">
            <a:extLst>
              <a:ext uri="{FF2B5EF4-FFF2-40B4-BE49-F238E27FC236}">
                <a16:creationId xmlns:a16="http://schemas.microsoft.com/office/drawing/2014/main" id="{F3452415-2FD2-B941-A0A2-772E01B31148}"/>
              </a:ext>
            </a:extLst>
          </p:cNvPr>
          <p:cNvSpPr>
            <a:spLocks noGrp="1"/>
          </p:cNvSpPr>
          <p:nvPr>
            <p:ph type="body" sz="quarter" idx="13" hasCustomPrompt="1"/>
          </p:nvPr>
        </p:nvSpPr>
        <p:spPr>
          <a:xfrm>
            <a:off x="4132511" y="5493952"/>
            <a:ext cx="4412720" cy="274320"/>
          </a:xfrm>
        </p:spPr>
        <p:txBody>
          <a:bodyPr anchor="ctr" anchorCtr="0">
            <a:noAutofit/>
          </a:bodyPr>
          <a:lstStyle>
            <a:lvl1pPr marL="0" indent="0">
              <a:buNone/>
              <a:defRPr sz="20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Another Name</a:t>
            </a:r>
          </a:p>
        </p:txBody>
      </p:sp>
      <p:sp>
        <p:nvSpPr>
          <p:cNvPr id="15" name="Text Placeholder 17">
            <a:extLst>
              <a:ext uri="{FF2B5EF4-FFF2-40B4-BE49-F238E27FC236}">
                <a16:creationId xmlns:a16="http://schemas.microsoft.com/office/drawing/2014/main" id="{5CE3F67E-BF1D-D941-9E60-AE95BD584330}"/>
              </a:ext>
            </a:extLst>
          </p:cNvPr>
          <p:cNvSpPr>
            <a:spLocks noGrp="1"/>
          </p:cNvSpPr>
          <p:nvPr>
            <p:ph type="body" sz="quarter" idx="14" hasCustomPrompt="1"/>
          </p:nvPr>
        </p:nvSpPr>
        <p:spPr>
          <a:xfrm>
            <a:off x="4132511" y="5794499"/>
            <a:ext cx="4413250" cy="274320"/>
          </a:xfrm>
        </p:spPr>
        <p:txBody>
          <a:bodyPr anchor="ctr" anchorCtr="0">
            <a:noAutofit/>
          </a:bodyPr>
          <a:lstStyle>
            <a:lvl1pPr marL="0" indent="0">
              <a:buNone/>
              <a:defRPr sz="1300">
                <a:solidFill>
                  <a:schemeClr val="bg2"/>
                </a:solidFill>
              </a:defRPr>
            </a:lvl1pPr>
          </a:lstStyle>
          <a:p>
            <a:pPr lvl="0"/>
            <a:r>
              <a:rPr lang="en-US" dirty="0"/>
              <a:t>TITLE</a:t>
            </a:r>
          </a:p>
        </p:txBody>
      </p:sp>
      <p:sp>
        <p:nvSpPr>
          <p:cNvPr id="17" name="Text Placeholder 19">
            <a:extLst>
              <a:ext uri="{FF2B5EF4-FFF2-40B4-BE49-F238E27FC236}">
                <a16:creationId xmlns:a16="http://schemas.microsoft.com/office/drawing/2014/main" id="{2F3A7549-8177-3E49-968D-AE54A2FED17C}"/>
              </a:ext>
            </a:extLst>
          </p:cNvPr>
          <p:cNvSpPr>
            <a:spLocks noGrp="1"/>
          </p:cNvSpPr>
          <p:nvPr>
            <p:ph type="body" sz="quarter" idx="15" hasCustomPrompt="1"/>
          </p:nvPr>
        </p:nvSpPr>
        <p:spPr>
          <a:xfrm>
            <a:off x="4132511" y="6082520"/>
            <a:ext cx="4413250" cy="274320"/>
          </a:xfrm>
        </p:spPr>
        <p:txBody>
          <a:bodyPr anchor="ctr" anchorCtr="0">
            <a:noAutofit/>
          </a:bodyPr>
          <a:lstStyle>
            <a:lvl1pPr marL="0" indent="0">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p>
        </p:txBody>
      </p:sp>
    </p:spTree>
    <p:extLst>
      <p:ext uri="{BB962C8B-B14F-4D97-AF65-F5344CB8AC3E}">
        <p14:creationId xmlns:p14="http://schemas.microsoft.com/office/powerpoint/2010/main" val="947658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a:lvl1pPr>
          </a:lstStyle>
          <a:p>
            <a:r>
              <a:rPr lang="en-US" dirty="0"/>
              <a:t>This is the RSG Palette</a:t>
            </a:r>
          </a:p>
        </p:txBody>
      </p:sp>
      <p:sp>
        <p:nvSpPr>
          <p:cNvPr id="3" name="Text Placeholder 5"/>
          <p:cNvSpPr>
            <a:spLocks noGrp="1"/>
          </p:cNvSpPr>
          <p:nvPr>
            <p:ph type="body" sz="quarter" idx="10"/>
          </p:nvPr>
        </p:nvSpPr>
        <p:spPr>
          <a:xfrm>
            <a:off x="592666" y="1454150"/>
            <a:ext cx="8094134" cy="1143000"/>
          </a:xfrm>
        </p:spPr>
        <p:txBody>
          <a:bodyPr/>
          <a:lstStyle>
            <a:lvl1pPr marL="0" indent="0">
              <a:buNone/>
              <a:defRPr sz="1800">
                <a:solidFill>
                  <a:schemeClr val="bg1">
                    <a:lumMod val="50000"/>
                  </a:schemeClr>
                </a:solidFill>
              </a:defRPr>
            </a:lvl1pPr>
          </a:lstStyle>
          <a:p>
            <a:pPr lvl="0"/>
            <a:r>
              <a:rPr lang="en-US"/>
              <a:t>Click to edit Master text styles</a:t>
            </a:r>
          </a:p>
        </p:txBody>
      </p:sp>
      <p:grpSp>
        <p:nvGrpSpPr>
          <p:cNvPr id="4" name="Group 3"/>
          <p:cNvGrpSpPr/>
          <p:nvPr userDrawn="1"/>
        </p:nvGrpSpPr>
        <p:grpSpPr>
          <a:xfrm>
            <a:off x="724395" y="2968830"/>
            <a:ext cx="7220198" cy="1840676"/>
            <a:chOff x="724395" y="2968830"/>
            <a:chExt cx="7220198" cy="1318161"/>
          </a:xfrm>
        </p:grpSpPr>
        <p:sp>
          <p:nvSpPr>
            <p:cNvPr id="5" name="Rectangle 4"/>
            <p:cNvSpPr/>
            <p:nvPr/>
          </p:nvSpPr>
          <p:spPr>
            <a:xfrm>
              <a:off x="724395" y="2968830"/>
              <a:ext cx="1472540" cy="131816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315689" y="2968830"/>
              <a:ext cx="1472540" cy="13181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906983" y="2968830"/>
              <a:ext cx="593765" cy="100940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595752" y="2968830"/>
              <a:ext cx="593765" cy="10094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272646" y="2968830"/>
              <a:ext cx="593765" cy="100940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961415" y="2968830"/>
              <a:ext cx="593765" cy="100940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650184" y="2968830"/>
              <a:ext cx="593765" cy="100940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350828" y="2968830"/>
              <a:ext cx="593765" cy="100940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906984" y="4085111"/>
              <a:ext cx="1282534" cy="20188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5296399" y="4085111"/>
              <a:ext cx="1282534" cy="20188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6650184" y="4085111"/>
              <a:ext cx="1282534" cy="201880"/>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p:cNvSpPr txBox="1"/>
          <p:nvPr userDrawn="1"/>
        </p:nvSpPr>
        <p:spPr>
          <a:xfrm>
            <a:off x="629395" y="4785757"/>
            <a:ext cx="3063834" cy="307777"/>
          </a:xfrm>
          <a:prstGeom prst="rect">
            <a:avLst/>
          </a:prstGeom>
          <a:noFill/>
        </p:spPr>
        <p:txBody>
          <a:bodyPr wrap="square" rtlCol="0">
            <a:spAutoFit/>
          </a:bodyPr>
          <a:lstStyle/>
          <a:p>
            <a:r>
              <a:rPr lang="en-US" sz="1400" dirty="0">
                <a:solidFill>
                  <a:schemeClr val="tx2"/>
                </a:solidFill>
              </a:rPr>
              <a:t>main colors</a:t>
            </a:r>
          </a:p>
        </p:txBody>
      </p:sp>
      <p:sp>
        <p:nvSpPr>
          <p:cNvPr id="17" name="TextBox 16"/>
          <p:cNvSpPr txBox="1"/>
          <p:nvPr userDrawn="1"/>
        </p:nvSpPr>
        <p:spPr>
          <a:xfrm>
            <a:off x="4868884" y="2701036"/>
            <a:ext cx="3063834" cy="261610"/>
          </a:xfrm>
          <a:prstGeom prst="rect">
            <a:avLst/>
          </a:prstGeom>
          <a:noFill/>
        </p:spPr>
        <p:txBody>
          <a:bodyPr wrap="square" rtlCol="0">
            <a:spAutoFit/>
          </a:bodyPr>
          <a:lstStyle/>
          <a:p>
            <a:pPr algn="r"/>
            <a:r>
              <a:rPr lang="en-US" sz="1100" dirty="0">
                <a:solidFill>
                  <a:schemeClr val="tx2"/>
                </a:solidFill>
              </a:rPr>
              <a:t>Pop/accent colors</a:t>
            </a:r>
          </a:p>
        </p:txBody>
      </p:sp>
      <p:sp>
        <p:nvSpPr>
          <p:cNvPr id="18" name="TextBox 17"/>
          <p:cNvSpPr txBox="1"/>
          <p:nvPr userDrawn="1"/>
        </p:nvSpPr>
        <p:spPr>
          <a:xfrm>
            <a:off x="4251366" y="4833257"/>
            <a:ext cx="3681352" cy="261610"/>
          </a:xfrm>
          <a:prstGeom prst="rect">
            <a:avLst/>
          </a:prstGeom>
          <a:noFill/>
        </p:spPr>
        <p:txBody>
          <a:bodyPr wrap="square" rtlCol="0">
            <a:spAutoFit/>
          </a:bodyPr>
          <a:lstStyle/>
          <a:p>
            <a:pPr algn="r"/>
            <a:r>
              <a:rPr lang="en-US" sz="1100" dirty="0">
                <a:solidFill>
                  <a:schemeClr val="tx2"/>
                </a:solidFill>
              </a:rPr>
              <a:t>Neutrals of grey and light warm yellow</a:t>
            </a:r>
          </a:p>
        </p:txBody>
      </p:sp>
    </p:spTree>
    <p:extLst>
      <p:ext uri="{BB962C8B-B14F-4D97-AF65-F5344CB8AC3E}">
        <p14:creationId xmlns:p14="http://schemas.microsoft.com/office/powerpoint/2010/main" val="315751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2666" y="274638"/>
            <a:ext cx="8094133" cy="9607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477058" y="275704"/>
            <a:ext cx="0" cy="959662"/>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57200" y="6439316"/>
            <a:ext cx="299283" cy="299283"/>
          </a:xfrm>
          <a:prstGeom prst="rect">
            <a:avLst/>
          </a:prstGeom>
        </p:spPr>
      </p:pic>
      <p:grpSp>
        <p:nvGrpSpPr>
          <p:cNvPr id="10" name="Group 9"/>
          <p:cNvGrpSpPr/>
          <p:nvPr/>
        </p:nvGrpSpPr>
        <p:grpSpPr>
          <a:xfrm>
            <a:off x="1" y="6222734"/>
            <a:ext cx="9143999" cy="89537"/>
            <a:chOff x="1" y="6276051"/>
            <a:chExt cx="9143999" cy="89537"/>
          </a:xfrm>
        </p:grpSpPr>
        <p:cxnSp>
          <p:nvCxnSpPr>
            <p:cNvPr id="11" name="Straight Connector 10"/>
            <p:cNvCxnSpPr/>
            <p:nvPr/>
          </p:nvCxnSpPr>
          <p:spPr>
            <a:xfrm flipH="1">
              <a:off x="1" y="6365588"/>
              <a:ext cx="8565430" cy="0"/>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8565431" y="6276051"/>
              <a:ext cx="95250" cy="89537"/>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660681" y="6276051"/>
              <a:ext cx="81015" cy="89537"/>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741696" y="6365588"/>
              <a:ext cx="402304" cy="0"/>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8457258" y="6396942"/>
            <a:ext cx="381000" cy="230832"/>
          </a:xfrm>
          <a:prstGeom prst="rect">
            <a:avLst/>
          </a:prstGeom>
          <a:noFill/>
        </p:spPr>
        <p:txBody>
          <a:bodyPr wrap="square" rtlCol="0" anchor="ctr" anchorCtr="1">
            <a:spAutoFit/>
          </a:bodyPr>
          <a:lstStyle/>
          <a:p>
            <a:pPr algn="r"/>
            <a:fld id="{6AFB2962-CD7A-BA4A-83EB-E335D01B9653}" type="slidenum">
              <a:rPr lang="en-US" sz="900" smtClean="0">
                <a:solidFill>
                  <a:schemeClr val="tx2"/>
                </a:solidFill>
              </a:rPr>
              <a:pPr algn="r"/>
              <a:t>‹#›</a:t>
            </a:fld>
            <a:endParaRPr lang="en-US" sz="900" dirty="0">
              <a:solidFill>
                <a:schemeClr val="tx2"/>
              </a:solidFill>
            </a:endParaRPr>
          </a:p>
        </p:txBody>
      </p:sp>
    </p:spTree>
    <p:extLst>
      <p:ext uri="{BB962C8B-B14F-4D97-AF65-F5344CB8AC3E}">
        <p14:creationId xmlns:p14="http://schemas.microsoft.com/office/powerpoint/2010/main" val="417558015"/>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5" r:id="rId3"/>
    <p:sldLayoutId id="2147483674" r:id="rId4"/>
    <p:sldLayoutId id="2147483660" r:id="rId5"/>
    <p:sldLayoutId id="2147483661" r:id="rId6"/>
    <p:sldLayoutId id="2147483672" r:id="rId7"/>
    <p:sldLayoutId id="2147483653" r:id="rId8"/>
    <p:sldLayoutId id="2147483673" r:id="rId9"/>
    <p:sldLayoutId id="2147483671" r:id="rId10"/>
    <p:sldLayoutId id="2147483668" r:id="rId11"/>
    <p:sldLayoutId id="2147483667" r:id="rId12"/>
    <p:sldLayoutId id="2147483678" r:id="rId13"/>
    <p:sldLayoutId id="2147483676" r:id="rId14"/>
    <p:sldLayoutId id="2147483677" r:id="rId15"/>
    <p:sldLayoutId id="2147483669" r:id="rId16"/>
    <p:sldLayoutId id="2147483675" r:id="rId17"/>
  </p:sldLayoutIdLst>
  <p:txStyles>
    <p:titleStyle>
      <a:lvl1pPr algn="l" defTabSz="457200" rtl="0" eaLnBrk="1" latinLnBrk="0" hangingPunct="1">
        <a:lnSpc>
          <a:spcPct val="100000"/>
        </a:lnSpc>
        <a:spcBef>
          <a:spcPct val="0"/>
        </a:spcBef>
        <a:buNone/>
        <a:defRPr sz="2800" b="1" kern="1200" baseline="0">
          <a:solidFill>
            <a:schemeClr val="tx2"/>
          </a:solidFill>
          <a:latin typeface="+mj-lt"/>
          <a:ea typeface="+mj-ea"/>
          <a:cs typeface="+mj-cs"/>
        </a:defRPr>
      </a:lvl1pPr>
    </p:titleStyle>
    <p:bodyStyle>
      <a:lvl1pPr marL="398463" indent="-2794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247E8B-B790-2443-9861-80899B6D7948}"/>
              </a:ext>
            </a:extLst>
          </p:cNvPr>
          <p:cNvSpPr>
            <a:spLocks noGrp="1"/>
          </p:cNvSpPr>
          <p:nvPr>
            <p:ph type="body" sz="quarter" idx="10"/>
          </p:nvPr>
        </p:nvSpPr>
        <p:spPr/>
        <p:txBody>
          <a:bodyPr/>
          <a:lstStyle/>
          <a:p>
            <a:r>
              <a:rPr lang="en-US" dirty="0"/>
              <a:t>Transit Pass Models</a:t>
            </a:r>
          </a:p>
        </p:txBody>
      </p:sp>
    </p:spTree>
    <p:extLst>
      <p:ext uri="{BB962C8B-B14F-4D97-AF65-F5344CB8AC3E}">
        <p14:creationId xmlns:p14="http://schemas.microsoft.com/office/powerpoint/2010/main" val="1636513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280-540D-4952-90B6-D79E20A6D4DA}"/>
              </a:ext>
            </a:extLst>
          </p:cNvPr>
          <p:cNvSpPr>
            <a:spLocks noGrp="1"/>
          </p:cNvSpPr>
          <p:nvPr>
            <p:ph type="title"/>
          </p:nvPr>
        </p:nvSpPr>
        <p:spPr/>
        <p:txBody>
          <a:bodyPr/>
          <a:lstStyle/>
          <a:p>
            <a:r>
              <a:rPr lang="en-US" dirty="0"/>
              <a:t>Transit pass/subsidy choice</a:t>
            </a:r>
          </a:p>
        </p:txBody>
      </p:sp>
      <p:sp>
        <p:nvSpPr>
          <p:cNvPr id="3" name="Text Placeholder 2">
            <a:extLst>
              <a:ext uri="{FF2B5EF4-FFF2-40B4-BE49-F238E27FC236}">
                <a16:creationId xmlns:a16="http://schemas.microsoft.com/office/drawing/2014/main" id="{4408C70A-8715-45BF-AC07-6016CD569AD7}"/>
              </a:ext>
            </a:extLst>
          </p:cNvPr>
          <p:cNvSpPr>
            <a:spLocks noGrp="1"/>
          </p:cNvSpPr>
          <p:nvPr>
            <p:ph type="body" sz="quarter" idx="10"/>
          </p:nvPr>
        </p:nvSpPr>
        <p:spPr/>
        <p:txBody>
          <a:bodyPr/>
          <a:lstStyle/>
          <a:p>
            <a:r>
              <a:rPr lang="en-US" dirty="0"/>
              <a:t>Persons who purchase or are provided transit passes or subsidies</a:t>
            </a:r>
          </a:p>
          <a:p>
            <a:r>
              <a:rPr lang="en-US" dirty="0"/>
              <a:t>Purpose</a:t>
            </a:r>
          </a:p>
          <a:p>
            <a:pPr lvl="1"/>
            <a:r>
              <a:rPr lang="en-US" dirty="0"/>
              <a:t>Represent more realistic fare in mode choice decisions</a:t>
            </a:r>
          </a:p>
          <a:p>
            <a:pPr lvl="1"/>
            <a:r>
              <a:rPr lang="en-US" dirty="0"/>
              <a:t>Represent the likelihood of different types of workers to receive a transit pass</a:t>
            </a:r>
          </a:p>
          <a:p>
            <a:pPr lvl="1"/>
            <a:r>
              <a:rPr lang="en-US" dirty="0"/>
              <a:t>Test policies around increased transit pass ownership/participation</a:t>
            </a:r>
          </a:p>
          <a:p>
            <a:pPr marL="119063" indent="0">
              <a:buNone/>
            </a:pPr>
            <a:endParaRPr lang="en-US" dirty="0"/>
          </a:p>
        </p:txBody>
      </p:sp>
    </p:spTree>
    <p:extLst>
      <p:ext uri="{BB962C8B-B14F-4D97-AF65-F5344CB8AC3E}">
        <p14:creationId xmlns:p14="http://schemas.microsoft.com/office/powerpoint/2010/main" val="2049908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B4215-49FA-4CDC-8656-3751B1AF3A63}"/>
              </a:ext>
            </a:extLst>
          </p:cNvPr>
          <p:cNvSpPr>
            <a:spLocks noGrp="1"/>
          </p:cNvSpPr>
          <p:nvPr>
            <p:ph type="title"/>
          </p:nvPr>
        </p:nvSpPr>
        <p:spPr/>
        <p:txBody>
          <a:bodyPr/>
          <a:lstStyle/>
          <a:p>
            <a:r>
              <a:rPr lang="en-US" dirty="0"/>
              <a:t>Issues in transit pass ownership modeling	</a:t>
            </a:r>
          </a:p>
        </p:txBody>
      </p:sp>
      <p:sp>
        <p:nvSpPr>
          <p:cNvPr id="3" name="Text Placeholder 2">
            <a:extLst>
              <a:ext uri="{FF2B5EF4-FFF2-40B4-BE49-F238E27FC236}">
                <a16:creationId xmlns:a16="http://schemas.microsoft.com/office/drawing/2014/main" id="{5A5DE669-745D-4A47-952C-E19DF83E6011}"/>
              </a:ext>
            </a:extLst>
          </p:cNvPr>
          <p:cNvSpPr>
            <a:spLocks noGrp="1"/>
          </p:cNvSpPr>
          <p:nvPr>
            <p:ph type="body" sz="quarter" idx="10"/>
          </p:nvPr>
        </p:nvSpPr>
        <p:spPr/>
        <p:txBody>
          <a:bodyPr/>
          <a:lstStyle/>
          <a:p>
            <a:r>
              <a:rPr lang="en-US" dirty="0"/>
              <a:t>Heterogeneity in pass type</a:t>
            </a:r>
          </a:p>
          <a:p>
            <a:pPr lvl="1"/>
            <a:r>
              <a:rPr lang="en-US" dirty="0"/>
              <a:t>Year pass, monthly pass, semester pass, daily pass, discounted books of tickets</a:t>
            </a:r>
          </a:p>
          <a:p>
            <a:pPr lvl="1"/>
            <a:r>
              <a:rPr lang="en-US" dirty="0"/>
              <a:t>Multiple operators within and across regions, each with their own transit pass offerings</a:t>
            </a:r>
          </a:p>
          <a:p>
            <a:r>
              <a:rPr lang="en-US" dirty="0"/>
              <a:t>Heterogeneity in discounts &amp; subsidies</a:t>
            </a:r>
          </a:p>
          <a:p>
            <a:pPr lvl="1"/>
            <a:r>
              <a:rPr lang="en-US" dirty="0"/>
              <a:t>Subsidized passes (employers, students) </a:t>
            </a:r>
          </a:p>
          <a:p>
            <a:pPr lvl="1"/>
            <a:r>
              <a:rPr lang="en-US" dirty="0"/>
              <a:t>Discounts for youth, seniors, low-income, disabilities</a:t>
            </a:r>
          </a:p>
          <a:p>
            <a:pPr lvl="1"/>
            <a:r>
              <a:rPr lang="en-US" dirty="0"/>
              <a:t>Free transfers between operators </a:t>
            </a:r>
          </a:p>
          <a:p>
            <a:r>
              <a:rPr lang="en-US" dirty="0"/>
              <a:t>Potential interaction effects with other mobility options</a:t>
            </a:r>
          </a:p>
          <a:p>
            <a:pPr lvl="1"/>
            <a:r>
              <a:rPr lang="en-US" dirty="0"/>
              <a:t>Parking pass, transponder ownership, auto ownership</a:t>
            </a:r>
          </a:p>
          <a:p>
            <a:r>
              <a:rPr lang="en-US" dirty="0"/>
              <a:t>Effect of pass ownership on mode choice</a:t>
            </a:r>
          </a:p>
          <a:p>
            <a:pPr lvl="1"/>
            <a:r>
              <a:rPr lang="en-US" dirty="0"/>
              <a:t>Perceived marginal cost of transit</a:t>
            </a:r>
          </a:p>
        </p:txBody>
      </p:sp>
    </p:spTree>
    <p:extLst>
      <p:ext uri="{BB962C8B-B14F-4D97-AF65-F5344CB8AC3E}">
        <p14:creationId xmlns:p14="http://schemas.microsoft.com/office/powerpoint/2010/main" val="1609093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A197-FA89-44B5-BB88-6145F46BDCD5}"/>
              </a:ext>
            </a:extLst>
          </p:cNvPr>
          <p:cNvSpPr>
            <a:spLocks noGrp="1"/>
          </p:cNvSpPr>
          <p:nvPr>
            <p:ph type="title"/>
          </p:nvPr>
        </p:nvSpPr>
        <p:spPr>
          <a:xfrm>
            <a:off x="592666" y="274638"/>
            <a:ext cx="8185574" cy="960728"/>
          </a:xfrm>
        </p:spPr>
        <p:txBody>
          <a:bodyPr/>
          <a:lstStyle/>
          <a:p>
            <a:r>
              <a:rPr lang="en-US" dirty="0"/>
              <a:t>Transit pass ownership models in the literature</a:t>
            </a:r>
          </a:p>
        </p:txBody>
      </p:sp>
      <p:sp>
        <p:nvSpPr>
          <p:cNvPr id="3" name="Text Placeholder 2">
            <a:extLst>
              <a:ext uri="{FF2B5EF4-FFF2-40B4-BE49-F238E27FC236}">
                <a16:creationId xmlns:a16="http://schemas.microsoft.com/office/drawing/2014/main" id="{0A44F28A-3A77-4B9E-829A-DC8860227FC8}"/>
              </a:ext>
            </a:extLst>
          </p:cNvPr>
          <p:cNvSpPr>
            <a:spLocks noGrp="1"/>
          </p:cNvSpPr>
          <p:nvPr>
            <p:ph type="body" sz="quarter" idx="10"/>
          </p:nvPr>
        </p:nvSpPr>
        <p:spPr/>
        <p:txBody>
          <a:bodyPr/>
          <a:lstStyle/>
          <a:p>
            <a:r>
              <a:rPr lang="en-US" dirty="0"/>
              <a:t>Limited. Most studies in Europe (Axhausen). Focused on transit pass ownership, not discounts/subsidies.</a:t>
            </a:r>
          </a:p>
          <a:p>
            <a:r>
              <a:rPr lang="en-US" dirty="0" err="1"/>
              <a:t>Simma</a:t>
            </a:r>
            <a:r>
              <a:rPr lang="en-US" dirty="0"/>
              <a:t> and Axhausen (2001a, 2003): Panel surveys used to analyze number of trips by mode based on transit pass ownership and automobile ownership. Study finds high degree of stability in car ownership and not as high a degree of stability in transit pass ownership</a:t>
            </a:r>
          </a:p>
          <a:p>
            <a:r>
              <a:rPr lang="en-US" dirty="0"/>
              <a:t>Scott and Axhausen (2004): Household ownership levels of cars and transit passes are modeled using SP data with ordered </a:t>
            </a:r>
            <a:r>
              <a:rPr lang="en-US" dirty="0" err="1"/>
              <a:t>probit</a:t>
            </a:r>
            <a:r>
              <a:rPr lang="en-US" dirty="0"/>
              <a:t>. Substitution effects found.</a:t>
            </a:r>
          </a:p>
          <a:p>
            <a:endParaRPr lang="en-US" dirty="0"/>
          </a:p>
        </p:txBody>
      </p:sp>
    </p:spTree>
    <p:extLst>
      <p:ext uri="{BB962C8B-B14F-4D97-AF65-F5344CB8AC3E}">
        <p14:creationId xmlns:p14="http://schemas.microsoft.com/office/powerpoint/2010/main" val="62966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61812-019C-4B50-B34C-120422C67066}"/>
              </a:ext>
            </a:extLst>
          </p:cNvPr>
          <p:cNvSpPr>
            <a:spLocks noGrp="1"/>
          </p:cNvSpPr>
          <p:nvPr>
            <p:ph type="title"/>
          </p:nvPr>
        </p:nvSpPr>
        <p:spPr>
          <a:xfrm>
            <a:off x="592667" y="274638"/>
            <a:ext cx="2382182" cy="960728"/>
          </a:xfrm>
        </p:spPr>
        <p:txBody>
          <a:bodyPr/>
          <a:lstStyle/>
          <a:p>
            <a:r>
              <a:rPr lang="en-US" dirty="0"/>
              <a:t>Treatment in AB Models –</a:t>
            </a:r>
            <a:br>
              <a:rPr lang="en-US" dirty="0"/>
            </a:br>
            <a:r>
              <a:rPr lang="en-US" dirty="0"/>
              <a:t>MAG</a:t>
            </a:r>
          </a:p>
        </p:txBody>
      </p:sp>
      <p:pic>
        <p:nvPicPr>
          <p:cNvPr id="4" name="Picture 3">
            <a:extLst>
              <a:ext uri="{FF2B5EF4-FFF2-40B4-BE49-F238E27FC236}">
                <a16:creationId xmlns:a16="http://schemas.microsoft.com/office/drawing/2014/main" id="{0BE94673-35CC-4215-9AE6-40DE2DFF3145}"/>
              </a:ext>
            </a:extLst>
          </p:cNvPr>
          <p:cNvPicPr>
            <a:picLocks noChangeAspect="1"/>
          </p:cNvPicPr>
          <p:nvPr/>
        </p:nvPicPr>
        <p:blipFill>
          <a:blip r:embed="rId2"/>
          <a:stretch>
            <a:fillRect/>
          </a:stretch>
        </p:blipFill>
        <p:spPr>
          <a:xfrm>
            <a:off x="3736504" y="331231"/>
            <a:ext cx="4950295" cy="6252131"/>
          </a:xfrm>
          <a:prstGeom prst="rect">
            <a:avLst/>
          </a:prstGeom>
        </p:spPr>
      </p:pic>
      <p:sp>
        <p:nvSpPr>
          <p:cNvPr id="5" name="TextBox 4">
            <a:extLst>
              <a:ext uri="{FF2B5EF4-FFF2-40B4-BE49-F238E27FC236}">
                <a16:creationId xmlns:a16="http://schemas.microsoft.com/office/drawing/2014/main" id="{66ADE4D9-7057-4CE4-B498-AC06B33805FF}"/>
              </a:ext>
            </a:extLst>
          </p:cNvPr>
          <p:cNvSpPr txBox="1"/>
          <p:nvPr/>
        </p:nvSpPr>
        <p:spPr>
          <a:xfrm>
            <a:off x="592666" y="1602557"/>
            <a:ext cx="2800983" cy="313932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Yes/no extension of auto ownership model (simultaneous)</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Limited set of explanatory variables</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If pass owned, assumption is transit trips see ½ of cash fare</a:t>
            </a:r>
          </a:p>
        </p:txBody>
      </p:sp>
      <p:sp>
        <p:nvSpPr>
          <p:cNvPr id="3" name="Rectangle 2">
            <a:extLst>
              <a:ext uri="{FF2B5EF4-FFF2-40B4-BE49-F238E27FC236}">
                <a16:creationId xmlns:a16="http://schemas.microsoft.com/office/drawing/2014/main" id="{8024512E-35A9-4C6A-B052-F1206F8F239B}"/>
              </a:ext>
            </a:extLst>
          </p:cNvPr>
          <p:cNvSpPr/>
          <p:nvPr/>
        </p:nvSpPr>
        <p:spPr>
          <a:xfrm>
            <a:off x="3890607" y="3353585"/>
            <a:ext cx="4666268" cy="150829"/>
          </a:xfrm>
          <a:prstGeom prst="rect">
            <a:avLst/>
          </a:prstGeom>
          <a:solidFill>
            <a:srgbClr val="92D05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74BCA6B-0648-41D2-A2C5-6858E744B44C}"/>
              </a:ext>
            </a:extLst>
          </p:cNvPr>
          <p:cNvSpPr/>
          <p:nvPr/>
        </p:nvSpPr>
        <p:spPr>
          <a:xfrm>
            <a:off x="3878517" y="4428524"/>
            <a:ext cx="4690448" cy="870471"/>
          </a:xfrm>
          <a:prstGeom prst="rect">
            <a:avLst/>
          </a:prstGeom>
          <a:solidFill>
            <a:srgbClr val="92D05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5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9528-63C9-4BD2-B923-C2F23CFC9187}"/>
              </a:ext>
            </a:extLst>
          </p:cNvPr>
          <p:cNvSpPr>
            <a:spLocks noGrp="1"/>
          </p:cNvSpPr>
          <p:nvPr>
            <p:ph type="title"/>
          </p:nvPr>
        </p:nvSpPr>
        <p:spPr>
          <a:xfrm>
            <a:off x="592667" y="274638"/>
            <a:ext cx="3260006" cy="960728"/>
          </a:xfrm>
        </p:spPr>
        <p:txBody>
          <a:bodyPr/>
          <a:lstStyle/>
          <a:p>
            <a:r>
              <a:rPr lang="en-US" dirty="0"/>
              <a:t>Treatment in AB Models - </a:t>
            </a:r>
            <a:r>
              <a:rPr lang="en-US" dirty="0" err="1"/>
              <a:t>DaySim</a:t>
            </a:r>
            <a:endParaRPr lang="en-US" dirty="0"/>
          </a:p>
        </p:txBody>
      </p:sp>
      <p:pic>
        <p:nvPicPr>
          <p:cNvPr id="4" name="Picture 3">
            <a:extLst>
              <a:ext uri="{FF2B5EF4-FFF2-40B4-BE49-F238E27FC236}">
                <a16:creationId xmlns:a16="http://schemas.microsoft.com/office/drawing/2014/main" id="{B6D64DF1-5B56-4B4C-A162-6215742ACB57}"/>
              </a:ext>
            </a:extLst>
          </p:cNvPr>
          <p:cNvPicPr>
            <a:picLocks noChangeAspect="1"/>
          </p:cNvPicPr>
          <p:nvPr/>
        </p:nvPicPr>
        <p:blipFill>
          <a:blip r:embed="rId2"/>
          <a:stretch>
            <a:fillRect/>
          </a:stretch>
        </p:blipFill>
        <p:spPr>
          <a:xfrm>
            <a:off x="4639732" y="155572"/>
            <a:ext cx="4487159" cy="1633164"/>
          </a:xfrm>
          <a:prstGeom prst="rect">
            <a:avLst/>
          </a:prstGeom>
        </p:spPr>
      </p:pic>
      <p:graphicFrame>
        <p:nvGraphicFramePr>
          <p:cNvPr id="5" name="Table 4">
            <a:extLst>
              <a:ext uri="{FF2B5EF4-FFF2-40B4-BE49-F238E27FC236}">
                <a16:creationId xmlns:a16="http://schemas.microsoft.com/office/drawing/2014/main" id="{2620F4EC-2CA8-4DDB-B558-DBA6267CC89C}"/>
              </a:ext>
            </a:extLst>
          </p:cNvPr>
          <p:cNvGraphicFramePr>
            <a:graphicFrameLocks noGrp="1"/>
          </p:cNvGraphicFramePr>
          <p:nvPr>
            <p:extLst>
              <p:ext uri="{D42A27DB-BD31-4B8C-83A1-F6EECF244321}">
                <p14:modId xmlns:p14="http://schemas.microsoft.com/office/powerpoint/2010/main" val="682477213"/>
              </p:ext>
            </p:extLst>
          </p:nvPr>
        </p:nvGraphicFramePr>
        <p:xfrm>
          <a:off x="592666" y="1597855"/>
          <a:ext cx="6382766" cy="4596855"/>
        </p:xfrm>
        <a:graphic>
          <a:graphicData uri="http://schemas.openxmlformats.org/drawingml/2006/table">
            <a:tbl>
              <a:tblPr/>
              <a:tblGrid>
                <a:gridCol w="556788">
                  <a:extLst>
                    <a:ext uri="{9D8B030D-6E8A-4147-A177-3AD203B41FA5}">
                      <a16:colId xmlns:a16="http://schemas.microsoft.com/office/drawing/2014/main" val="2768690187"/>
                    </a:ext>
                  </a:extLst>
                </a:gridCol>
                <a:gridCol w="881581">
                  <a:extLst>
                    <a:ext uri="{9D8B030D-6E8A-4147-A177-3AD203B41FA5}">
                      <a16:colId xmlns:a16="http://schemas.microsoft.com/office/drawing/2014/main" val="1765076509"/>
                    </a:ext>
                  </a:extLst>
                </a:gridCol>
                <a:gridCol w="556788">
                  <a:extLst>
                    <a:ext uri="{9D8B030D-6E8A-4147-A177-3AD203B41FA5}">
                      <a16:colId xmlns:a16="http://schemas.microsoft.com/office/drawing/2014/main" val="340640370"/>
                    </a:ext>
                  </a:extLst>
                </a:gridCol>
                <a:gridCol w="672786">
                  <a:extLst>
                    <a:ext uri="{9D8B030D-6E8A-4147-A177-3AD203B41FA5}">
                      <a16:colId xmlns:a16="http://schemas.microsoft.com/office/drawing/2014/main" val="1654791173"/>
                    </a:ext>
                  </a:extLst>
                </a:gridCol>
                <a:gridCol w="3714823">
                  <a:extLst>
                    <a:ext uri="{9D8B030D-6E8A-4147-A177-3AD203B41FA5}">
                      <a16:colId xmlns:a16="http://schemas.microsoft.com/office/drawing/2014/main" val="4040113654"/>
                    </a:ext>
                  </a:extLst>
                </a:gridCol>
              </a:tblGrid>
              <a:tr h="174075">
                <a:tc>
                  <a:txBody>
                    <a:bodyPr/>
                    <a:lstStyle/>
                    <a:p>
                      <a:pPr algn="ctr" fontAlgn="b"/>
                      <a:r>
                        <a:rPr lang="en-US" sz="1000" b="1" i="0" u="none" strike="noStrike">
                          <a:solidFill>
                            <a:srgbClr val="000000"/>
                          </a:solidFill>
                          <a:effectLst/>
                          <a:latin typeface="Calibri" panose="020F0502020204030204" pitchFamily="34" charset="0"/>
                        </a:rPr>
                        <a:t>Number</a:t>
                      </a:r>
                    </a:p>
                  </a:txBody>
                  <a:tcPr marL="8704" marR="8704" marT="870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1" i="0" u="none" strike="noStrike">
                          <a:solidFill>
                            <a:srgbClr val="000000"/>
                          </a:solidFill>
                          <a:effectLst/>
                          <a:latin typeface="Calibri" panose="020F0502020204030204" pitchFamily="34" charset="0"/>
                        </a:rPr>
                        <a:t>Variable</a:t>
                      </a:r>
                    </a:p>
                  </a:txBody>
                  <a:tcPr marL="8704" marR="8704" marT="870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00" b="1" i="0" u="none" strike="noStrike">
                          <a:solidFill>
                            <a:srgbClr val="000000"/>
                          </a:solidFill>
                          <a:effectLst/>
                          <a:latin typeface="Calibri" panose="020F0502020204030204" pitchFamily="34" charset="0"/>
                        </a:rPr>
                        <a:t>Coeff</a:t>
                      </a:r>
                    </a:p>
                  </a:txBody>
                  <a:tcPr marL="8704" marR="8704" marT="870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1" i="0" u="none" strike="noStrike">
                          <a:solidFill>
                            <a:srgbClr val="000000"/>
                          </a:solidFill>
                          <a:effectLst/>
                          <a:latin typeface="Calibri" panose="020F0502020204030204" pitchFamily="34" charset="0"/>
                        </a:rPr>
                        <a:t>Alternative</a:t>
                      </a:r>
                    </a:p>
                  </a:txBody>
                  <a:tcPr marL="8704" marR="8704" marT="8704" marB="0" anchor="b">
                    <a:lnL>
                      <a:noFill/>
                    </a:lnL>
                    <a:lnR>
                      <a:noFill/>
                    </a:lnR>
                    <a:lnT>
                      <a:noFill/>
                    </a:lnT>
                    <a:lnB>
                      <a:noFill/>
                    </a:lnB>
                  </a:tcPr>
                </a:tc>
                <a:tc>
                  <a:txBody>
                    <a:bodyPr/>
                    <a:lstStyle/>
                    <a:p>
                      <a:pPr algn="l" fontAlgn="b"/>
                      <a:r>
                        <a:rPr lang="en-US" sz="1000" b="1" i="0" u="none" strike="noStrike">
                          <a:solidFill>
                            <a:srgbClr val="000000"/>
                          </a:solidFill>
                          <a:effectLst/>
                          <a:latin typeface="Calibri" panose="020F0502020204030204" pitchFamily="34" charset="0"/>
                        </a:rPr>
                        <a:t>Description</a:t>
                      </a:r>
                    </a:p>
                  </a:txBody>
                  <a:tcPr marL="8704" marR="8704" marT="8704" marB="0" anchor="b">
                    <a:lnL>
                      <a:noFill/>
                    </a:lnL>
                    <a:lnR>
                      <a:noFill/>
                    </a:lnR>
                    <a:lnT>
                      <a:noFill/>
                    </a:lnT>
                    <a:lnB>
                      <a:noFill/>
                    </a:lnB>
                  </a:tcPr>
                </a:tc>
                <a:extLst>
                  <a:ext uri="{0D108BD9-81ED-4DB2-BD59-A6C34878D82A}">
                    <a16:rowId xmlns:a16="http://schemas.microsoft.com/office/drawing/2014/main" val="584241346"/>
                  </a:ext>
                </a:extLst>
              </a:tr>
              <a:tr h="174075">
                <a:tc>
                  <a:txBody>
                    <a:bodyPr/>
                    <a:lstStyle/>
                    <a:p>
                      <a:pPr algn="ctr" fontAlgn="b"/>
                      <a:r>
                        <a:rPr lang="en-US" sz="1000" b="0" i="0" u="none" strike="noStrike">
                          <a:solidFill>
                            <a:srgbClr val="000000"/>
                          </a:solidFill>
                          <a:effectLst/>
                          <a:latin typeface="Calibri" panose="020F0502020204030204" pitchFamily="34" charset="0"/>
                        </a:rPr>
                        <a:t>1</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Pass_Cons</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-1.2274</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constant</a:t>
                      </a:r>
                    </a:p>
                  </a:txBody>
                  <a:tcPr marL="8704" marR="8704" marT="8704" marB="0" anchor="b">
                    <a:lnL>
                      <a:noFill/>
                    </a:lnL>
                    <a:lnR>
                      <a:noFill/>
                    </a:lnR>
                    <a:lnT>
                      <a:noFill/>
                    </a:lnT>
                    <a:lnB>
                      <a:noFill/>
                    </a:lnB>
                  </a:tcPr>
                </a:tc>
                <a:extLst>
                  <a:ext uri="{0D108BD9-81ED-4DB2-BD59-A6C34878D82A}">
                    <a16:rowId xmlns:a16="http://schemas.microsoft.com/office/drawing/2014/main" val="690124665"/>
                  </a:ext>
                </a:extLst>
              </a:tr>
              <a:tr h="174075">
                <a:tc>
                  <a:txBody>
                    <a:bodyPr/>
                    <a:lstStyle/>
                    <a:p>
                      <a:pPr algn="ctr" fontAlgn="b"/>
                      <a:r>
                        <a:rPr lang="en-US" sz="1000" b="0" i="0" u="none" strike="noStrike">
                          <a:solidFill>
                            <a:srgbClr val="000000"/>
                          </a:solidFill>
                          <a:effectLst/>
                          <a:latin typeface="Calibri" panose="020F0502020204030204" pitchFamily="34" charset="0"/>
                        </a:rPr>
                        <a:t>2</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PartTime</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-0.3289</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part time worker</a:t>
                      </a:r>
                    </a:p>
                  </a:txBody>
                  <a:tcPr marL="8704" marR="8704" marT="8704" marB="0" anchor="b">
                    <a:lnL>
                      <a:noFill/>
                    </a:lnL>
                    <a:lnR>
                      <a:noFill/>
                    </a:lnR>
                    <a:lnT>
                      <a:noFill/>
                    </a:lnT>
                    <a:lnB>
                      <a:noFill/>
                    </a:lnB>
                  </a:tcPr>
                </a:tc>
                <a:extLst>
                  <a:ext uri="{0D108BD9-81ED-4DB2-BD59-A6C34878D82A}">
                    <a16:rowId xmlns:a16="http://schemas.microsoft.com/office/drawing/2014/main" val="1995316797"/>
                  </a:ext>
                </a:extLst>
              </a:tr>
              <a:tr h="174075">
                <a:tc>
                  <a:txBody>
                    <a:bodyPr/>
                    <a:lstStyle/>
                    <a:p>
                      <a:pPr algn="ctr" fontAlgn="b"/>
                      <a:r>
                        <a:rPr lang="en-US" sz="1000" b="0" i="0" u="none" strike="noStrike">
                          <a:solidFill>
                            <a:srgbClr val="000000"/>
                          </a:solidFill>
                          <a:effectLst/>
                          <a:latin typeface="Calibri" panose="020F0502020204030204" pitchFamily="34" charset="0"/>
                        </a:rPr>
                        <a:t>3</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OtherWkr</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0.3157</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other worker (student)</a:t>
                      </a:r>
                    </a:p>
                  </a:txBody>
                  <a:tcPr marL="8704" marR="8704" marT="8704" marB="0" anchor="b">
                    <a:lnL>
                      <a:noFill/>
                    </a:lnL>
                    <a:lnR>
                      <a:noFill/>
                    </a:lnR>
                    <a:lnT>
                      <a:noFill/>
                    </a:lnT>
                    <a:lnB>
                      <a:noFill/>
                    </a:lnB>
                  </a:tcPr>
                </a:tc>
                <a:extLst>
                  <a:ext uri="{0D108BD9-81ED-4DB2-BD59-A6C34878D82A}">
                    <a16:rowId xmlns:a16="http://schemas.microsoft.com/office/drawing/2014/main" val="4198227393"/>
                  </a:ext>
                </a:extLst>
              </a:tr>
              <a:tr h="174075">
                <a:tc>
                  <a:txBody>
                    <a:bodyPr/>
                    <a:lstStyle/>
                    <a:p>
                      <a:pPr algn="ctr" fontAlgn="b"/>
                      <a:r>
                        <a:rPr lang="en-US" sz="1000" b="0" i="0" u="none" strike="noStrike">
                          <a:solidFill>
                            <a:srgbClr val="000000"/>
                          </a:solidFill>
                          <a:effectLst/>
                          <a:latin typeface="Calibri" panose="020F0502020204030204" pitchFamily="34" charset="0"/>
                        </a:rPr>
                        <a:t>4</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UnivStud</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0.6073</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university student</a:t>
                      </a:r>
                    </a:p>
                  </a:txBody>
                  <a:tcPr marL="8704" marR="8704" marT="8704" marB="0" anchor="b">
                    <a:lnL>
                      <a:noFill/>
                    </a:lnL>
                    <a:lnR>
                      <a:noFill/>
                    </a:lnR>
                    <a:lnT>
                      <a:noFill/>
                    </a:lnT>
                    <a:lnB>
                      <a:noFill/>
                    </a:lnB>
                  </a:tcPr>
                </a:tc>
                <a:extLst>
                  <a:ext uri="{0D108BD9-81ED-4DB2-BD59-A6C34878D82A}">
                    <a16:rowId xmlns:a16="http://schemas.microsoft.com/office/drawing/2014/main" val="3321375870"/>
                  </a:ext>
                </a:extLst>
              </a:tr>
              <a:tr h="174075">
                <a:tc>
                  <a:txBody>
                    <a:bodyPr/>
                    <a:lstStyle/>
                    <a:p>
                      <a:pPr algn="ctr" fontAlgn="b"/>
                      <a:r>
                        <a:rPr lang="en-US" sz="1000" b="0" i="0" u="none" strike="noStrike">
                          <a:solidFill>
                            <a:srgbClr val="000000"/>
                          </a:solidFill>
                          <a:effectLst/>
                          <a:latin typeface="Calibri" panose="020F0502020204030204" pitchFamily="34" charset="0"/>
                        </a:rPr>
                        <a:t>5</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RetiredA</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-0.9007</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retired adult</a:t>
                      </a:r>
                    </a:p>
                  </a:txBody>
                  <a:tcPr marL="8704" marR="8704" marT="8704" marB="0" anchor="b">
                    <a:lnL>
                      <a:noFill/>
                    </a:lnL>
                    <a:lnR>
                      <a:noFill/>
                    </a:lnR>
                    <a:lnT>
                      <a:noFill/>
                    </a:lnT>
                    <a:lnB>
                      <a:noFill/>
                    </a:lnB>
                  </a:tcPr>
                </a:tc>
                <a:extLst>
                  <a:ext uri="{0D108BD9-81ED-4DB2-BD59-A6C34878D82A}">
                    <a16:rowId xmlns:a16="http://schemas.microsoft.com/office/drawing/2014/main" val="927560363"/>
                  </a:ext>
                </a:extLst>
              </a:tr>
              <a:tr h="174075">
                <a:tc>
                  <a:txBody>
                    <a:bodyPr/>
                    <a:lstStyle/>
                    <a:p>
                      <a:pPr algn="ctr" fontAlgn="b"/>
                      <a:r>
                        <a:rPr lang="en-US" sz="1000" b="0" i="0" u="none" strike="noStrike">
                          <a:solidFill>
                            <a:srgbClr val="000000"/>
                          </a:solidFill>
                          <a:effectLst/>
                          <a:latin typeface="Calibri" panose="020F0502020204030204" pitchFamily="34" charset="0"/>
                        </a:rPr>
                        <a:t>6</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NonWorkA</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-3.2124</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non-working adult</a:t>
                      </a:r>
                    </a:p>
                  </a:txBody>
                  <a:tcPr marL="8704" marR="8704" marT="8704" marB="0" anchor="b">
                    <a:lnL>
                      <a:noFill/>
                    </a:lnL>
                    <a:lnR>
                      <a:noFill/>
                    </a:lnR>
                    <a:lnT>
                      <a:noFill/>
                    </a:lnT>
                    <a:lnB>
                      <a:noFill/>
                    </a:lnB>
                  </a:tcPr>
                </a:tc>
                <a:extLst>
                  <a:ext uri="{0D108BD9-81ED-4DB2-BD59-A6C34878D82A}">
                    <a16:rowId xmlns:a16="http://schemas.microsoft.com/office/drawing/2014/main" val="2494293637"/>
                  </a:ext>
                </a:extLst>
              </a:tr>
              <a:tr h="244980">
                <a:tc>
                  <a:txBody>
                    <a:bodyPr/>
                    <a:lstStyle/>
                    <a:p>
                      <a:pPr algn="ctr" fontAlgn="b"/>
                      <a:r>
                        <a:rPr lang="en-US" sz="1000" b="0" i="0" u="none" strike="noStrike">
                          <a:solidFill>
                            <a:srgbClr val="000000"/>
                          </a:solidFill>
                          <a:effectLst/>
                          <a:latin typeface="Calibri" panose="020F0502020204030204" pitchFamily="34" charset="0"/>
                        </a:rPr>
                        <a:t>7</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HiScStud</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-1.9813</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driving age student</a:t>
                      </a:r>
                    </a:p>
                  </a:txBody>
                  <a:tcPr marL="8704" marR="8704" marT="8704" marB="0" anchor="b">
                    <a:lnL>
                      <a:noFill/>
                    </a:lnL>
                    <a:lnR>
                      <a:noFill/>
                    </a:lnR>
                    <a:lnT>
                      <a:noFill/>
                    </a:lnT>
                    <a:lnB>
                      <a:noFill/>
                    </a:lnB>
                  </a:tcPr>
                </a:tc>
                <a:extLst>
                  <a:ext uri="{0D108BD9-81ED-4DB2-BD59-A6C34878D82A}">
                    <a16:rowId xmlns:a16="http://schemas.microsoft.com/office/drawing/2014/main" val="1145897553"/>
                  </a:ext>
                </a:extLst>
              </a:tr>
              <a:tr h="174075">
                <a:tc>
                  <a:txBody>
                    <a:bodyPr/>
                    <a:lstStyle/>
                    <a:p>
                      <a:pPr algn="ctr" fontAlgn="b"/>
                      <a:r>
                        <a:rPr lang="en-US" sz="1000" b="0" i="0" u="none" strike="noStrike">
                          <a:solidFill>
                            <a:srgbClr val="000000"/>
                          </a:solidFill>
                          <a:effectLst/>
                          <a:latin typeface="Calibri" panose="020F0502020204030204" pitchFamily="34" charset="0"/>
                        </a:rPr>
                        <a:t>8</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ChildU16</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-2.4081</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child under 16</a:t>
                      </a:r>
                    </a:p>
                  </a:txBody>
                  <a:tcPr marL="8704" marR="8704" marT="8704" marB="0" anchor="b">
                    <a:lnL>
                      <a:noFill/>
                    </a:lnL>
                    <a:lnR>
                      <a:noFill/>
                    </a:lnR>
                    <a:lnT>
                      <a:noFill/>
                    </a:lnT>
                    <a:lnB>
                      <a:noFill/>
                    </a:lnB>
                  </a:tcPr>
                </a:tc>
                <a:extLst>
                  <a:ext uri="{0D108BD9-81ED-4DB2-BD59-A6C34878D82A}">
                    <a16:rowId xmlns:a16="http://schemas.microsoft.com/office/drawing/2014/main" val="185198015"/>
                  </a:ext>
                </a:extLst>
              </a:tr>
              <a:tr h="174075">
                <a:tc>
                  <a:txBody>
                    <a:bodyPr/>
                    <a:lstStyle/>
                    <a:p>
                      <a:pPr algn="ctr" fontAlgn="b"/>
                      <a:r>
                        <a:rPr lang="en-US" sz="1000" b="0" i="0" u="none" strike="noStrike">
                          <a:solidFill>
                            <a:srgbClr val="000000"/>
                          </a:solidFill>
                          <a:effectLst/>
                          <a:latin typeface="Calibri" panose="020F0502020204030204" pitchFamily="34" charset="0"/>
                        </a:rPr>
                        <a:t>9</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LogHHIncm</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-0.4133</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log of hh income</a:t>
                      </a:r>
                    </a:p>
                  </a:txBody>
                  <a:tcPr marL="8704" marR="8704" marT="8704" marB="0" anchor="b">
                    <a:lnL>
                      <a:noFill/>
                    </a:lnL>
                    <a:lnR>
                      <a:noFill/>
                    </a:lnR>
                    <a:lnT>
                      <a:noFill/>
                    </a:lnT>
                    <a:lnB>
                      <a:noFill/>
                    </a:lnB>
                  </a:tcPr>
                </a:tc>
                <a:extLst>
                  <a:ext uri="{0D108BD9-81ED-4DB2-BD59-A6C34878D82A}">
                    <a16:rowId xmlns:a16="http://schemas.microsoft.com/office/drawing/2014/main" val="3918524871"/>
                  </a:ext>
                </a:extLst>
              </a:tr>
              <a:tr h="174075">
                <a:tc>
                  <a:txBody>
                    <a:bodyPr/>
                    <a:lstStyle/>
                    <a:p>
                      <a:pPr algn="ctr" fontAlgn="b"/>
                      <a:r>
                        <a:rPr lang="en-US" sz="1000" b="0" i="0" u="none" strike="noStrike">
                          <a:solidFill>
                            <a:srgbClr val="000000"/>
                          </a:solidFill>
                          <a:effectLst/>
                          <a:latin typeface="Calibri" panose="020F0502020204030204" pitchFamily="34" charset="0"/>
                        </a:rPr>
                        <a:t>10</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MsgIncome</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-4.6336</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missing income dummy</a:t>
                      </a:r>
                    </a:p>
                  </a:txBody>
                  <a:tcPr marL="8704" marR="8704" marT="8704" marB="0" anchor="b">
                    <a:lnL>
                      <a:noFill/>
                    </a:lnL>
                    <a:lnR>
                      <a:noFill/>
                    </a:lnR>
                    <a:lnT>
                      <a:noFill/>
                    </a:lnT>
                    <a:lnB>
                      <a:noFill/>
                    </a:lnB>
                  </a:tcPr>
                </a:tc>
                <a:extLst>
                  <a:ext uri="{0D108BD9-81ED-4DB2-BD59-A6C34878D82A}">
                    <a16:rowId xmlns:a16="http://schemas.microsoft.com/office/drawing/2014/main" val="1609719337"/>
                  </a:ext>
                </a:extLst>
              </a:tr>
              <a:tr h="174075">
                <a:tc>
                  <a:txBody>
                    <a:bodyPr/>
                    <a:lstStyle/>
                    <a:p>
                      <a:pPr algn="ctr" fontAlgn="b"/>
                      <a:r>
                        <a:rPr lang="en-US" sz="1000" b="0" i="0" u="none" strike="noStrike">
                          <a:solidFill>
                            <a:srgbClr val="000000"/>
                          </a:solidFill>
                          <a:effectLst/>
                          <a:latin typeface="Calibri" panose="020F0502020204030204" pitchFamily="34" charset="0"/>
                        </a:rPr>
                        <a:t>11</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MsgUWParc</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2.2437</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no usual work parcel</a:t>
                      </a:r>
                    </a:p>
                  </a:txBody>
                  <a:tcPr marL="8704" marR="8704" marT="8704" marB="0" anchor="b">
                    <a:lnL>
                      <a:noFill/>
                    </a:lnL>
                    <a:lnR>
                      <a:noFill/>
                    </a:lnR>
                    <a:lnT>
                      <a:noFill/>
                    </a:lnT>
                    <a:lnB>
                      <a:noFill/>
                    </a:lnB>
                  </a:tcPr>
                </a:tc>
                <a:extLst>
                  <a:ext uri="{0D108BD9-81ED-4DB2-BD59-A6C34878D82A}">
                    <a16:rowId xmlns:a16="http://schemas.microsoft.com/office/drawing/2014/main" val="2909541063"/>
                  </a:ext>
                </a:extLst>
              </a:tr>
              <a:tr h="174075">
                <a:tc>
                  <a:txBody>
                    <a:bodyPr/>
                    <a:lstStyle/>
                    <a:p>
                      <a:pPr algn="ctr" fontAlgn="b"/>
                      <a:r>
                        <a:rPr lang="en-US" sz="1000" b="0" i="0" u="none" strike="noStrike">
                          <a:solidFill>
                            <a:srgbClr val="000000"/>
                          </a:solidFill>
                          <a:effectLst/>
                          <a:latin typeface="Calibri" panose="020F0502020204030204" pitchFamily="34" charset="0"/>
                        </a:rPr>
                        <a:t>12</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MsgUSParc</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0.9319</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no usual school parcel</a:t>
                      </a:r>
                    </a:p>
                  </a:txBody>
                  <a:tcPr marL="8704" marR="8704" marT="8704" marB="0" anchor="b">
                    <a:lnL>
                      <a:noFill/>
                    </a:lnL>
                    <a:lnR>
                      <a:noFill/>
                    </a:lnR>
                    <a:lnT>
                      <a:noFill/>
                    </a:lnT>
                    <a:lnB>
                      <a:noFill/>
                    </a:lnB>
                  </a:tcPr>
                </a:tc>
                <a:extLst>
                  <a:ext uri="{0D108BD9-81ED-4DB2-BD59-A6C34878D82A}">
                    <a16:rowId xmlns:a16="http://schemas.microsoft.com/office/drawing/2014/main" val="13860574"/>
                  </a:ext>
                </a:extLst>
              </a:tr>
              <a:tr h="174075">
                <a:tc>
                  <a:txBody>
                    <a:bodyPr/>
                    <a:lstStyle/>
                    <a:p>
                      <a:pPr algn="ctr" fontAlgn="b"/>
                      <a:r>
                        <a:rPr lang="en-US" sz="1000" b="0" i="0" u="none" strike="noStrike">
                          <a:solidFill>
                            <a:srgbClr val="000000"/>
                          </a:solidFill>
                          <a:effectLst/>
                          <a:latin typeface="Calibri" panose="020F0502020204030204" pitchFamily="34" charset="0"/>
                        </a:rPr>
                        <a:t>13</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HomeTDist1</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-2.8665</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Distance from home to nearest transit stop, up to 0.5 miles</a:t>
                      </a:r>
                    </a:p>
                  </a:txBody>
                  <a:tcPr marL="8704" marR="8704" marT="8704" marB="0" anchor="b">
                    <a:lnL>
                      <a:noFill/>
                    </a:lnL>
                    <a:lnR>
                      <a:noFill/>
                    </a:lnR>
                    <a:lnT>
                      <a:noFill/>
                    </a:lnT>
                    <a:lnB>
                      <a:noFill/>
                    </a:lnB>
                  </a:tcPr>
                </a:tc>
                <a:extLst>
                  <a:ext uri="{0D108BD9-81ED-4DB2-BD59-A6C34878D82A}">
                    <a16:rowId xmlns:a16="http://schemas.microsoft.com/office/drawing/2014/main" val="1759242725"/>
                  </a:ext>
                </a:extLst>
              </a:tr>
              <a:tr h="174075">
                <a:tc>
                  <a:txBody>
                    <a:bodyPr/>
                    <a:lstStyle/>
                    <a:p>
                      <a:pPr algn="ctr" fontAlgn="b"/>
                      <a:r>
                        <a:rPr lang="en-US" sz="1000" b="0" i="0" u="none" strike="noStrike">
                          <a:solidFill>
                            <a:srgbClr val="000000"/>
                          </a:solidFill>
                          <a:effectLst/>
                          <a:latin typeface="Calibri" panose="020F0502020204030204" pitchFamily="34" charset="0"/>
                        </a:rPr>
                        <a:t>14</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HomeTDist2</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-0.3659</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Distance from home to nearest transit stop, over 0.5 miles</a:t>
                      </a:r>
                    </a:p>
                  </a:txBody>
                  <a:tcPr marL="8704" marR="8704" marT="8704" marB="0" anchor="b">
                    <a:lnL>
                      <a:noFill/>
                    </a:lnL>
                    <a:lnR>
                      <a:noFill/>
                    </a:lnR>
                    <a:lnT>
                      <a:noFill/>
                    </a:lnT>
                    <a:lnB>
                      <a:noFill/>
                    </a:lnB>
                  </a:tcPr>
                </a:tc>
                <a:extLst>
                  <a:ext uri="{0D108BD9-81ED-4DB2-BD59-A6C34878D82A}">
                    <a16:rowId xmlns:a16="http://schemas.microsoft.com/office/drawing/2014/main" val="4144547852"/>
                  </a:ext>
                </a:extLst>
              </a:tr>
              <a:tr h="174075">
                <a:tc>
                  <a:txBody>
                    <a:bodyPr/>
                    <a:lstStyle/>
                    <a:p>
                      <a:pPr algn="ctr" fontAlgn="b"/>
                      <a:r>
                        <a:rPr lang="en-US" sz="1000" b="0" i="0" u="none" strike="noStrike">
                          <a:solidFill>
                            <a:srgbClr val="000000"/>
                          </a:solidFill>
                          <a:effectLst/>
                          <a:latin typeface="Calibri" panose="020F0502020204030204" pitchFamily="34" charset="0"/>
                        </a:rPr>
                        <a:t>15</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HomeTDistx</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-0.5228</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Dummy for no transit stop within walking distance</a:t>
                      </a:r>
                    </a:p>
                  </a:txBody>
                  <a:tcPr marL="8704" marR="8704" marT="8704" marB="0" anchor="b">
                    <a:lnL>
                      <a:noFill/>
                    </a:lnL>
                    <a:lnR>
                      <a:noFill/>
                    </a:lnR>
                    <a:lnT>
                      <a:noFill/>
                    </a:lnT>
                    <a:lnB>
                      <a:noFill/>
                    </a:lnB>
                  </a:tcPr>
                </a:tc>
                <a:extLst>
                  <a:ext uri="{0D108BD9-81ED-4DB2-BD59-A6C34878D82A}">
                    <a16:rowId xmlns:a16="http://schemas.microsoft.com/office/drawing/2014/main" val="327579337"/>
                  </a:ext>
                </a:extLst>
              </a:tr>
              <a:tr h="174075">
                <a:tc>
                  <a:txBody>
                    <a:bodyPr/>
                    <a:lstStyle/>
                    <a:p>
                      <a:pPr algn="ctr" fontAlgn="b"/>
                      <a:r>
                        <a:rPr lang="en-US" sz="1000" b="0" i="0" u="none" strike="noStrike">
                          <a:solidFill>
                            <a:srgbClr val="000000"/>
                          </a:solidFill>
                          <a:effectLst/>
                          <a:latin typeface="Calibri" panose="020F0502020204030204" pitchFamily="34" charset="0"/>
                        </a:rPr>
                        <a:t>22</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UWNoPath</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-0.1813</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no transit path to usual work location</a:t>
                      </a:r>
                    </a:p>
                  </a:txBody>
                  <a:tcPr marL="8704" marR="8704" marT="8704" marB="0" anchor="b">
                    <a:lnL>
                      <a:noFill/>
                    </a:lnL>
                    <a:lnR>
                      <a:noFill/>
                    </a:lnR>
                    <a:lnT>
                      <a:noFill/>
                    </a:lnT>
                    <a:lnB>
                      <a:noFill/>
                    </a:lnB>
                  </a:tcPr>
                </a:tc>
                <a:extLst>
                  <a:ext uri="{0D108BD9-81ED-4DB2-BD59-A6C34878D82A}">
                    <a16:rowId xmlns:a16="http://schemas.microsoft.com/office/drawing/2014/main" val="552929897"/>
                  </a:ext>
                </a:extLst>
              </a:tr>
              <a:tr h="174075">
                <a:tc>
                  <a:txBody>
                    <a:bodyPr/>
                    <a:lstStyle/>
                    <a:p>
                      <a:pPr algn="ctr" fontAlgn="b"/>
                      <a:r>
                        <a:rPr lang="en-US" sz="1000" b="0" i="0" u="none" strike="noStrike">
                          <a:solidFill>
                            <a:srgbClr val="000000"/>
                          </a:solidFill>
                          <a:effectLst/>
                          <a:latin typeface="Calibri" panose="020F0502020204030204" pitchFamily="34" charset="0"/>
                        </a:rPr>
                        <a:t>23</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UWGTDiff</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0.1719</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generalize time difference to usual work location with transit pass</a:t>
                      </a:r>
                    </a:p>
                  </a:txBody>
                  <a:tcPr marL="8704" marR="8704" marT="8704" marB="0" anchor="b">
                    <a:lnL>
                      <a:noFill/>
                    </a:lnL>
                    <a:lnR>
                      <a:noFill/>
                    </a:lnR>
                    <a:lnT>
                      <a:noFill/>
                    </a:lnT>
                    <a:lnB>
                      <a:noFill/>
                    </a:lnB>
                  </a:tcPr>
                </a:tc>
                <a:extLst>
                  <a:ext uri="{0D108BD9-81ED-4DB2-BD59-A6C34878D82A}">
                    <a16:rowId xmlns:a16="http://schemas.microsoft.com/office/drawing/2014/main" val="4027796422"/>
                  </a:ext>
                </a:extLst>
              </a:tr>
              <a:tr h="174075">
                <a:tc>
                  <a:txBody>
                    <a:bodyPr/>
                    <a:lstStyle/>
                    <a:p>
                      <a:pPr algn="ctr" fontAlgn="b"/>
                      <a:r>
                        <a:rPr lang="en-US" sz="1000" b="0" i="0" u="none" strike="noStrike">
                          <a:solidFill>
                            <a:srgbClr val="000000"/>
                          </a:solidFill>
                          <a:effectLst/>
                          <a:latin typeface="Calibri" panose="020F0502020204030204" pitchFamily="34" charset="0"/>
                        </a:rPr>
                        <a:t>25</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USNoPath</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-0.8693</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no transit path to usual school location</a:t>
                      </a:r>
                    </a:p>
                  </a:txBody>
                  <a:tcPr marL="8704" marR="8704" marT="8704" marB="0" anchor="b">
                    <a:lnL>
                      <a:noFill/>
                    </a:lnL>
                    <a:lnR>
                      <a:noFill/>
                    </a:lnR>
                    <a:lnT>
                      <a:noFill/>
                    </a:lnT>
                    <a:lnB>
                      <a:noFill/>
                    </a:lnB>
                  </a:tcPr>
                </a:tc>
                <a:extLst>
                  <a:ext uri="{0D108BD9-81ED-4DB2-BD59-A6C34878D82A}">
                    <a16:rowId xmlns:a16="http://schemas.microsoft.com/office/drawing/2014/main" val="1013110656"/>
                  </a:ext>
                </a:extLst>
              </a:tr>
              <a:tr h="174075">
                <a:tc>
                  <a:txBody>
                    <a:bodyPr/>
                    <a:lstStyle/>
                    <a:p>
                      <a:pPr algn="ctr" fontAlgn="b"/>
                      <a:r>
                        <a:rPr lang="en-US" sz="1000" b="0" i="0" u="none" strike="noStrike">
                          <a:solidFill>
                            <a:srgbClr val="000000"/>
                          </a:solidFill>
                          <a:effectLst/>
                          <a:latin typeface="Calibri" panose="020F0502020204030204" pitchFamily="34" charset="0"/>
                        </a:rPr>
                        <a:t>26</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HAgLSWork</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0.7276</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home aggregate logsum worker</a:t>
                      </a:r>
                    </a:p>
                  </a:txBody>
                  <a:tcPr marL="8704" marR="8704" marT="8704" marB="0" anchor="b">
                    <a:lnL>
                      <a:noFill/>
                    </a:lnL>
                    <a:lnR>
                      <a:noFill/>
                    </a:lnR>
                    <a:lnT>
                      <a:noFill/>
                    </a:lnT>
                    <a:lnB>
                      <a:noFill/>
                    </a:lnB>
                  </a:tcPr>
                </a:tc>
                <a:extLst>
                  <a:ext uri="{0D108BD9-81ED-4DB2-BD59-A6C34878D82A}">
                    <a16:rowId xmlns:a16="http://schemas.microsoft.com/office/drawing/2014/main" val="691497285"/>
                  </a:ext>
                </a:extLst>
              </a:tr>
              <a:tr h="174075">
                <a:tc>
                  <a:txBody>
                    <a:bodyPr/>
                    <a:lstStyle/>
                    <a:p>
                      <a:pPr algn="ctr" fontAlgn="b"/>
                      <a:r>
                        <a:rPr lang="en-US" sz="1000" b="0" i="0" u="none" strike="noStrike">
                          <a:solidFill>
                            <a:srgbClr val="000000"/>
                          </a:solidFill>
                          <a:effectLst/>
                          <a:latin typeface="Calibri" panose="020F0502020204030204" pitchFamily="34" charset="0"/>
                        </a:rPr>
                        <a:t>27</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HAgLSStud</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0.2382</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home aggregate logsum student</a:t>
                      </a:r>
                    </a:p>
                  </a:txBody>
                  <a:tcPr marL="8704" marR="8704" marT="8704" marB="0" anchor="b">
                    <a:lnL>
                      <a:noFill/>
                    </a:lnL>
                    <a:lnR>
                      <a:noFill/>
                    </a:lnR>
                    <a:lnT>
                      <a:noFill/>
                    </a:lnT>
                    <a:lnB>
                      <a:noFill/>
                    </a:lnB>
                  </a:tcPr>
                </a:tc>
                <a:extLst>
                  <a:ext uri="{0D108BD9-81ED-4DB2-BD59-A6C34878D82A}">
                    <a16:rowId xmlns:a16="http://schemas.microsoft.com/office/drawing/2014/main" val="2944726467"/>
                  </a:ext>
                </a:extLst>
              </a:tr>
              <a:tr h="174075">
                <a:tc>
                  <a:txBody>
                    <a:bodyPr/>
                    <a:lstStyle/>
                    <a:p>
                      <a:pPr algn="ctr" fontAlgn="b"/>
                      <a:r>
                        <a:rPr lang="en-US" sz="1000" b="0" i="0" u="none" strike="noStrike">
                          <a:solidFill>
                            <a:srgbClr val="000000"/>
                          </a:solidFill>
                          <a:effectLst/>
                          <a:latin typeface="Calibri" panose="020F0502020204030204" pitchFamily="34" charset="0"/>
                        </a:rPr>
                        <a:t>28</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HAgLSNonW</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0.4061</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home aggregate logsum non-working adult</a:t>
                      </a:r>
                    </a:p>
                  </a:txBody>
                  <a:tcPr marL="8704" marR="8704" marT="8704" marB="0" anchor="b">
                    <a:lnL>
                      <a:noFill/>
                    </a:lnL>
                    <a:lnR>
                      <a:noFill/>
                    </a:lnR>
                    <a:lnT>
                      <a:noFill/>
                    </a:lnT>
                    <a:lnB>
                      <a:noFill/>
                    </a:lnB>
                  </a:tcPr>
                </a:tc>
                <a:extLst>
                  <a:ext uri="{0D108BD9-81ED-4DB2-BD59-A6C34878D82A}">
                    <a16:rowId xmlns:a16="http://schemas.microsoft.com/office/drawing/2014/main" val="374083619"/>
                  </a:ext>
                </a:extLst>
              </a:tr>
              <a:tr h="174075">
                <a:tc>
                  <a:txBody>
                    <a:bodyPr/>
                    <a:lstStyle/>
                    <a:p>
                      <a:pPr algn="ctr" fontAlgn="b"/>
                      <a:r>
                        <a:rPr lang="en-US" sz="1000" b="0" i="0" u="none" strike="noStrike">
                          <a:solidFill>
                            <a:srgbClr val="000000"/>
                          </a:solidFill>
                          <a:effectLst/>
                          <a:latin typeface="Calibri" panose="020F0502020204030204" pitchFamily="34" charset="0"/>
                        </a:rPr>
                        <a:t>29</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HAgLSReti</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0.3097</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home aggregate logsum retired</a:t>
                      </a:r>
                    </a:p>
                  </a:txBody>
                  <a:tcPr marL="8704" marR="8704" marT="8704" marB="0" anchor="b">
                    <a:lnL>
                      <a:noFill/>
                    </a:lnL>
                    <a:lnR>
                      <a:noFill/>
                    </a:lnR>
                    <a:lnT>
                      <a:noFill/>
                    </a:lnT>
                    <a:lnB>
                      <a:noFill/>
                    </a:lnB>
                  </a:tcPr>
                </a:tc>
                <a:extLst>
                  <a:ext uri="{0D108BD9-81ED-4DB2-BD59-A6C34878D82A}">
                    <a16:rowId xmlns:a16="http://schemas.microsoft.com/office/drawing/2014/main" val="1811280684"/>
                  </a:ext>
                </a:extLst>
              </a:tr>
              <a:tr h="174075">
                <a:tc>
                  <a:txBody>
                    <a:bodyPr/>
                    <a:lstStyle/>
                    <a:p>
                      <a:pPr algn="ctr" fontAlgn="b"/>
                      <a:r>
                        <a:rPr lang="en-US" sz="1000" b="0" i="0" u="none" strike="noStrike">
                          <a:solidFill>
                            <a:srgbClr val="000000"/>
                          </a:solidFill>
                          <a:effectLst/>
                          <a:latin typeface="Calibri" panose="020F0502020204030204" pitchFamily="34" charset="0"/>
                        </a:rPr>
                        <a:t>30</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WAgLSWork</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0.6044</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work-based aggregate logsum worker</a:t>
                      </a:r>
                    </a:p>
                  </a:txBody>
                  <a:tcPr marL="8704" marR="8704" marT="8704" marB="0" anchor="b">
                    <a:lnL>
                      <a:noFill/>
                    </a:lnL>
                    <a:lnR>
                      <a:noFill/>
                    </a:lnR>
                    <a:lnT>
                      <a:noFill/>
                    </a:lnT>
                    <a:lnB>
                      <a:noFill/>
                    </a:lnB>
                  </a:tcPr>
                </a:tc>
                <a:extLst>
                  <a:ext uri="{0D108BD9-81ED-4DB2-BD59-A6C34878D82A}">
                    <a16:rowId xmlns:a16="http://schemas.microsoft.com/office/drawing/2014/main" val="2330500273"/>
                  </a:ext>
                </a:extLst>
              </a:tr>
              <a:tr h="174075">
                <a:tc>
                  <a:txBody>
                    <a:bodyPr/>
                    <a:lstStyle/>
                    <a:p>
                      <a:pPr algn="ctr" fontAlgn="b"/>
                      <a:r>
                        <a:rPr lang="en-US" sz="1000" b="0" i="0" u="none" strike="noStrike">
                          <a:solidFill>
                            <a:srgbClr val="000000"/>
                          </a:solidFill>
                          <a:effectLst/>
                          <a:latin typeface="Calibri" panose="020F0502020204030204" pitchFamily="34" charset="0"/>
                        </a:rPr>
                        <a:t>31</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SAGLSScho</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0.4151</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school-based aggregatge logsum student</a:t>
                      </a:r>
                    </a:p>
                  </a:txBody>
                  <a:tcPr marL="8704" marR="8704" marT="8704" marB="0" anchor="b">
                    <a:lnL>
                      <a:noFill/>
                    </a:lnL>
                    <a:lnR>
                      <a:noFill/>
                    </a:lnR>
                    <a:lnT>
                      <a:noFill/>
                    </a:lnT>
                    <a:lnB>
                      <a:noFill/>
                    </a:lnB>
                  </a:tcPr>
                </a:tc>
                <a:extLst>
                  <a:ext uri="{0D108BD9-81ED-4DB2-BD59-A6C34878D82A}">
                    <a16:rowId xmlns:a16="http://schemas.microsoft.com/office/drawing/2014/main" val="1250394540"/>
                  </a:ext>
                </a:extLst>
              </a:tr>
              <a:tr h="174075">
                <a:tc>
                  <a:txBody>
                    <a:bodyPr/>
                    <a:lstStyle/>
                    <a:p>
                      <a:pPr algn="ctr" fontAlgn="b"/>
                      <a:r>
                        <a:rPr lang="en-US" sz="1000" b="0" i="0" u="none" strike="noStrike">
                          <a:solidFill>
                            <a:srgbClr val="000000"/>
                          </a:solidFill>
                          <a:effectLst/>
                          <a:latin typeface="Calibri" panose="020F0502020204030204" pitchFamily="34" charset="0"/>
                        </a:rPr>
                        <a:t>32</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CostChang</a:t>
                      </a:r>
                    </a:p>
                  </a:txBody>
                  <a:tcPr marL="8704" marR="8704" marT="8704"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0.0000</a:t>
                      </a:r>
                    </a:p>
                  </a:txBody>
                  <a:tcPr marL="8704" marR="8704" marT="8704"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own pass</a:t>
                      </a:r>
                    </a:p>
                  </a:txBody>
                  <a:tcPr marL="8704" marR="8704" marT="8704"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change in cost of owning pass</a:t>
                      </a:r>
                    </a:p>
                  </a:txBody>
                  <a:tcPr marL="8704" marR="8704" marT="8704" marB="0" anchor="b">
                    <a:lnL>
                      <a:noFill/>
                    </a:lnL>
                    <a:lnR>
                      <a:noFill/>
                    </a:lnR>
                    <a:lnT>
                      <a:noFill/>
                    </a:lnT>
                    <a:lnB>
                      <a:noFill/>
                    </a:lnB>
                  </a:tcPr>
                </a:tc>
                <a:extLst>
                  <a:ext uri="{0D108BD9-81ED-4DB2-BD59-A6C34878D82A}">
                    <a16:rowId xmlns:a16="http://schemas.microsoft.com/office/drawing/2014/main" val="1990063640"/>
                  </a:ext>
                </a:extLst>
              </a:tr>
            </a:tbl>
          </a:graphicData>
        </a:graphic>
      </p:graphicFrame>
      <p:sp>
        <p:nvSpPr>
          <p:cNvPr id="6" name="TextBox 5">
            <a:extLst>
              <a:ext uri="{FF2B5EF4-FFF2-40B4-BE49-F238E27FC236}">
                <a16:creationId xmlns:a16="http://schemas.microsoft.com/office/drawing/2014/main" id="{43581C15-68A2-40FD-A021-E665470D17B6}"/>
              </a:ext>
            </a:extLst>
          </p:cNvPr>
          <p:cNvSpPr txBox="1"/>
          <p:nvPr/>
        </p:nvSpPr>
        <p:spPr>
          <a:xfrm>
            <a:off x="6707169" y="2460018"/>
            <a:ext cx="2295351" cy="3139321"/>
          </a:xfrm>
          <a:prstGeom prst="rect">
            <a:avLst/>
          </a:prstGeom>
          <a:noFill/>
        </p:spPr>
        <p:txBody>
          <a:bodyPr wrap="square" rtlCol="0">
            <a:spAutoFit/>
          </a:bodyPr>
          <a:lstStyle/>
          <a:p>
            <a:r>
              <a:rPr lang="en-US" dirty="0">
                <a:solidFill>
                  <a:schemeClr val="tx2"/>
                </a:solidFill>
              </a:rPr>
              <a:t>Note: </a:t>
            </a:r>
            <a:r>
              <a:rPr lang="en-US" dirty="0" err="1">
                <a:solidFill>
                  <a:schemeClr val="tx2"/>
                </a:solidFill>
              </a:rPr>
              <a:t>DaySim</a:t>
            </a:r>
            <a:r>
              <a:rPr lang="en-US" dirty="0">
                <a:solidFill>
                  <a:schemeClr val="tx2"/>
                </a:solidFill>
              </a:rPr>
              <a:t> includes transit pass ownership cost as an input (very useful). Should also include cash fare cost? Parameters would probably need to be asserted according to elasticities.</a:t>
            </a:r>
          </a:p>
        </p:txBody>
      </p:sp>
    </p:spTree>
    <p:extLst>
      <p:ext uri="{BB962C8B-B14F-4D97-AF65-F5344CB8AC3E}">
        <p14:creationId xmlns:p14="http://schemas.microsoft.com/office/powerpoint/2010/main" val="324237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9528-63C9-4BD2-B923-C2F23CFC9187}"/>
              </a:ext>
            </a:extLst>
          </p:cNvPr>
          <p:cNvSpPr>
            <a:spLocks noGrp="1"/>
          </p:cNvSpPr>
          <p:nvPr>
            <p:ph type="title"/>
          </p:nvPr>
        </p:nvSpPr>
        <p:spPr>
          <a:xfrm>
            <a:off x="592666" y="274638"/>
            <a:ext cx="8048413" cy="960728"/>
          </a:xfrm>
        </p:spPr>
        <p:txBody>
          <a:bodyPr/>
          <a:lstStyle/>
          <a:p>
            <a:r>
              <a:rPr lang="en-US" dirty="0"/>
              <a:t>Treatment in AB Models – </a:t>
            </a:r>
            <a:r>
              <a:rPr lang="en-US" dirty="0" err="1"/>
              <a:t>DaySim</a:t>
            </a:r>
            <a:endParaRPr lang="en-US" dirty="0"/>
          </a:p>
        </p:txBody>
      </p:sp>
      <p:sp>
        <p:nvSpPr>
          <p:cNvPr id="6" name="TextBox 5">
            <a:extLst>
              <a:ext uri="{FF2B5EF4-FFF2-40B4-BE49-F238E27FC236}">
                <a16:creationId xmlns:a16="http://schemas.microsoft.com/office/drawing/2014/main" id="{43581C15-68A2-40FD-A021-E665470D17B6}"/>
              </a:ext>
            </a:extLst>
          </p:cNvPr>
          <p:cNvSpPr txBox="1"/>
          <p:nvPr/>
        </p:nvSpPr>
        <p:spPr>
          <a:xfrm>
            <a:off x="839555" y="3985826"/>
            <a:ext cx="8048413" cy="1754326"/>
          </a:xfrm>
          <a:prstGeom prst="rect">
            <a:avLst/>
          </a:prstGeom>
          <a:noFill/>
        </p:spPr>
        <p:txBody>
          <a:bodyPr wrap="square" rtlCol="0">
            <a:spAutoFit/>
          </a:bodyPr>
          <a:lstStyle/>
          <a:p>
            <a:pPr marL="457200" marR="0">
              <a:spcBef>
                <a:spcPts val="0"/>
              </a:spcBef>
              <a:spcAft>
                <a:spcPts val="0"/>
              </a:spcAft>
            </a:pPr>
            <a:r>
              <a:rPr lang="en-US" i="1" dirty="0" err="1">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PathImpedance_TransitUseFareDiscountFractions</a:t>
            </a: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=true</a:t>
            </a:r>
            <a:endParaRPr lang="en-US" i="1" dirty="0">
              <a:effectLst/>
              <a:latin typeface="Arial" panose="020B0604020202020204" pitchFamily="34" charset="0"/>
              <a:ea typeface="Arial" panose="020B0604020202020204" pitchFamily="34" charset="0"/>
            </a:endParaRPr>
          </a:p>
          <a:p>
            <a:pPr marL="457200" marR="0">
              <a:spcBef>
                <a:spcPts val="0"/>
              </a:spcBef>
              <a:spcAft>
                <a:spcPts val="0"/>
              </a:spcAft>
            </a:pP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PathImpedance_TransitFareDiscountFractionChildUnder5=0.8</a:t>
            </a:r>
            <a:endParaRPr lang="en-US" i="1" dirty="0">
              <a:effectLst/>
              <a:latin typeface="Arial" panose="020B0604020202020204" pitchFamily="34" charset="0"/>
              <a:ea typeface="Arial" panose="020B0604020202020204" pitchFamily="34" charset="0"/>
            </a:endParaRPr>
          </a:p>
          <a:p>
            <a:pPr marL="457200" marR="0">
              <a:spcBef>
                <a:spcPts val="0"/>
              </a:spcBef>
              <a:spcAft>
                <a:spcPts val="0"/>
              </a:spcAft>
            </a:pP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PathImpedance_TransitFareDiscountFractionChild5To15=0.5</a:t>
            </a:r>
            <a:endParaRPr lang="en-US" i="1" dirty="0">
              <a:effectLst/>
              <a:latin typeface="Arial" panose="020B0604020202020204" pitchFamily="34" charset="0"/>
              <a:ea typeface="Arial" panose="020B0604020202020204" pitchFamily="34" charset="0"/>
            </a:endParaRPr>
          </a:p>
          <a:p>
            <a:pPr marL="457200" marR="0">
              <a:spcBef>
                <a:spcPts val="0"/>
              </a:spcBef>
              <a:spcAft>
                <a:spcPts val="0"/>
              </a:spcAft>
            </a:pPr>
            <a:r>
              <a:rPr lang="en-US" i="1" dirty="0" err="1">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PathImpedance_TransitFareDiscountFractionHighSchoolStudent</a:t>
            </a: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=0.5</a:t>
            </a:r>
            <a:endParaRPr lang="en-US" i="1" dirty="0">
              <a:effectLst/>
              <a:latin typeface="Arial" panose="020B0604020202020204" pitchFamily="34" charset="0"/>
              <a:ea typeface="Arial" panose="020B0604020202020204" pitchFamily="34" charset="0"/>
            </a:endParaRPr>
          </a:p>
          <a:p>
            <a:pPr marL="457200" marR="0">
              <a:spcBef>
                <a:spcPts val="0"/>
              </a:spcBef>
              <a:spcAft>
                <a:spcPts val="0"/>
              </a:spcAft>
            </a:pPr>
            <a:r>
              <a:rPr lang="en-US" i="1" dirty="0" err="1">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PathImpedance_TransitFareDiscountFractionUniverityStudent</a:t>
            </a: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=0.5</a:t>
            </a:r>
            <a:endParaRPr lang="en-US" i="1" dirty="0">
              <a:effectLst/>
              <a:latin typeface="Arial" panose="020B0604020202020204" pitchFamily="34" charset="0"/>
              <a:ea typeface="Arial" panose="020B0604020202020204" pitchFamily="34" charset="0"/>
            </a:endParaRPr>
          </a:p>
          <a:p>
            <a:pPr marL="457200" marR="0">
              <a:spcBef>
                <a:spcPts val="0"/>
              </a:spcBef>
              <a:spcAft>
                <a:spcPts val="0"/>
              </a:spcAft>
            </a:pPr>
            <a:r>
              <a:rPr lang="en-US" i="1" dirty="0">
                <a:solidFill>
                  <a:srgbClr val="262626"/>
                </a:solidFill>
                <a:effectLst/>
                <a:latin typeface="Arial" panose="020B0604020202020204" pitchFamily="34" charset="0"/>
                <a:ea typeface="Arial" panose="020B0604020202020204" pitchFamily="34" charset="0"/>
                <a:cs typeface="Times New Roman" panose="02020603050405020304" pitchFamily="18" charset="0"/>
              </a:rPr>
              <a:t>PathImpedance_TransitFareDiscountFractionAge65Up=0.5</a:t>
            </a:r>
            <a:endParaRPr lang="en-US" i="1" dirty="0">
              <a:effectLst/>
              <a:latin typeface="Arial" panose="020B0604020202020204" pitchFamily="34" charset="0"/>
              <a:ea typeface="Arial" panose="020B0604020202020204" pitchFamily="34" charset="0"/>
            </a:endParaRPr>
          </a:p>
        </p:txBody>
      </p:sp>
      <p:sp>
        <p:nvSpPr>
          <p:cNvPr id="7" name="TextBox 6">
            <a:extLst>
              <a:ext uri="{FF2B5EF4-FFF2-40B4-BE49-F238E27FC236}">
                <a16:creationId xmlns:a16="http://schemas.microsoft.com/office/drawing/2014/main" id="{58EE6C09-B5ED-45B8-90CE-E9F05029504B}"/>
              </a:ext>
            </a:extLst>
          </p:cNvPr>
          <p:cNvSpPr txBox="1"/>
          <p:nvPr/>
        </p:nvSpPr>
        <p:spPr>
          <a:xfrm>
            <a:off x="839555" y="1491342"/>
            <a:ext cx="7801524" cy="2805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solidFill>
                  <a:schemeClr val="tx2"/>
                </a:solidFill>
              </a:rPr>
              <a:t>Additional fare discount fractions available</a:t>
            </a:r>
          </a:p>
          <a:p>
            <a:pPr marL="285750" indent="-285750">
              <a:lnSpc>
                <a:spcPct val="150000"/>
              </a:lnSpc>
              <a:buFont typeface="Arial" panose="020B0604020202020204" pitchFamily="34" charset="0"/>
              <a:buChar char="•"/>
            </a:pPr>
            <a:r>
              <a:rPr lang="en-US" sz="2000" dirty="0">
                <a:solidFill>
                  <a:schemeClr val="tx2"/>
                </a:solidFill>
              </a:rPr>
              <a:t>These are in addition to pass ownership </a:t>
            </a:r>
          </a:p>
          <a:p>
            <a:pPr marL="285750" indent="-285750">
              <a:lnSpc>
                <a:spcPct val="150000"/>
              </a:lnSpc>
              <a:buFont typeface="Arial" panose="020B0604020202020204" pitchFamily="34" charset="0"/>
              <a:buChar char="•"/>
            </a:pPr>
            <a:r>
              <a:rPr lang="en-US" sz="2000" dirty="0">
                <a:solidFill>
                  <a:schemeClr val="tx2"/>
                </a:solidFill>
              </a:rPr>
              <a:t>Useful for targeted policy analysis</a:t>
            </a:r>
          </a:p>
          <a:p>
            <a:pPr marL="285750" indent="-285750">
              <a:lnSpc>
                <a:spcPct val="150000"/>
              </a:lnSpc>
              <a:buFont typeface="Arial" panose="020B0604020202020204" pitchFamily="34" charset="0"/>
              <a:buChar char="•"/>
            </a:pPr>
            <a:r>
              <a:rPr lang="en-US" sz="2000" dirty="0">
                <a:solidFill>
                  <a:schemeClr val="tx2"/>
                </a:solidFill>
              </a:rPr>
              <a:t>Should we include similar parameters?</a:t>
            </a:r>
          </a:p>
          <a:p>
            <a:pPr marL="285750" indent="-285750">
              <a:lnSpc>
                <a:spcPct val="150000"/>
              </a:lnSpc>
              <a:buFont typeface="Arial" panose="020B0604020202020204" pitchFamily="34" charset="0"/>
              <a:buChar char="•"/>
            </a:pPr>
            <a:r>
              <a:rPr lang="en-US" sz="2000" dirty="0">
                <a:solidFill>
                  <a:schemeClr val="tx2"/>
                </a:solidFill>
              </a:rPr>
              <a:t>These can be coded via expression files too</a:t>
            </a:r>
          </a:p>
          <a:p>
            <a:pPr marL="285750" indent="-285750">
              <a:lnSpc>
                <a:spcPct val="150000"/>
              </a:lnSpc>
              <a:buFont typeface="Arial" panose="020B0604020202020204" pitchFamily="34" charset="0"/>
              <a:buChar char="•"/>
            </a:pPr>
            <a:endParaRPr lang="en-US" sz="2000" dirty="0">
              <a:solidFill>
                <a:schemeClr val="tx2"/>
              </a:solidFill>
            </a:endParaRPr>
          </a:p>
        </p:txBody>
      </p:sp>
    </p:spTree>
    <p:extLst>
      <p:ext uri="{BB962C8B-B14F-4D97-AF65-F5344CB8AC3E}">
        <p14:creationId xmlns:p14="http://schemas.microsoft.com/office/powerpoint/2010/main" val="39493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247E8B-B790-2443-9861-80899B6D7948}"/>
              </a:ext>
            </a:extLst>
          </p:cNvPr>
          <p:cNvSpPr>
            <a:spLocks noGrp="1"/>
          </p:cNvSpPr>
          <p:nvPr>
            <p:ph type="body" sz="quarter" idx="10"/>
          </p:nvPr>
        </p:nvSpPr>
        <p:spPr/>
        <p:txBody>
          <a:bodyPr/>
          <a:lstStyle/>
          <a:p>
            <a:r>
              <a:rPr lang="en-US" dirty="0"/>
              <a:t>Transit Pass Data</a:t>
            </a:r>
          </a:p>
        </p:txBody>
      </p:sp>
    </p:spTree>
    <p:extLst>
      <p:ext uri="{BB962C8B-B14F-4D97-AF65-F5344CB8AC3E}">
        <p14:creationId xmlns:p14="http://schemas.microsoft.com/office/powerpoint/2010/main" val="436280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DA021-7FC9-4648-8345-91C877D6CE34}"/>
              </a:ext>
            </a:extLst>
          </p:cNvPr>
          <p:cNvSpPr>
            <a:spLocks noGrp="1"/>
          </p:cNvSpPr>
          <p:nvPr>
            <p:ph type="title"/>
          </p:nvPr>
        </p:nvSpPr>
        <p:spPr/>
        <p:txBody>
          <a:bodyPr/>
          <a:lstStyle/>
          <a:p>
            <a:r>
              <a:rPr lang="en-US" dirty="0"/>
              <a:t>SEMCOG Data</a:t>
            </a:r>
          </a:p>
        </p:txBody>
      </p:sp>
      <p:pic>
        <p:nvPicPr>
          <p:cNvPr id="4" name="Picture 3">
            <a:extLst>
              <a:ext uri="{FF2B5EF4-FFF2-40B4-BE49-F238E27FC236}">
                <a16:creationId xmlns:a16="http://schemas.microsoft.com/office/drawing/2014/main" id="{0E1E8F1E-3268-4DF1-8129-5A43C12E41A3}"/>
              </a:ext>
            </a:extLst>
          </p:cNvPr>
          <p:cNvPicPr>
            <a:picLocks noChangeAspect="1"/>
          </p:cNvPicPr>
          <p:nvPr/>
        </p:nvPicPr>
        <p:blipFill>
          <a:blip r:embed="rId2"/>
          <a:stretch>
            <a:fillRect/>
          </a:stretch>
        </p:blipFill>
        <p:spPr>
          <a:xfrm>
            <a:off x="769409" y="4349524"/>
            <a:ext cx="7781925" cy="1676400"/>
          </a:xfrm>
          <a:prstGeom prst="rect">
            <a:avLst/>
          </a:prstGeom>
        </p:spPr>
      </p:pic>
      <p:sp>
        <p:nvSpPr>
          <p:cNvPr id="6" name="TextBox 5">
            <a:extLst>
              <a:ext uri="{FF2B5EF4-FFF2-40B4-BE49-F238E27FC236}">
                <a16:creationId xmlns:a16="http://schemas.microsoft.com/office/drawing/2014/main" id="{E8B3E178-1E66-44C3-8C26-C68EF55C4271}"/>
              </a:ext>
            </a:extLst>
          </p:cNvPr>
          <p:cNvSpPr txBox="1"/>
          <p:nvPr/>
        </p:nvSpPr>
        <p:spPr>
          <a:xfrm>
            <a:off x="592666" y="1235366"/>
            <a:ext cx="8356262"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No transit pass/fare information collected in 2015 household survey or in transit on-board survey “tour-based” person sample</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2005 household survey has transit pass ownership at person level</a:t>
            </a:r>
          </a:p>
          <a:p>
            <a:pPr marL="742950" lvl="1" indent="-285750">
              <a:buFont typeface="Arial" panose="020B0604020202020204" pitchFamily="34" charset="0"/>
              <a:buChar char="•"/>
            </a:pPr>
            <a:r>
              <a:rPr lang="en-US" dirty="0">
                <a:solidFill>
                  <a:schemeClr val="tx2"/>
                </a:solidFill>
              </a:rPr>
              <a:t>Type of pass(es, up to 3), whether it is paid for weekly, monthly, or annually, and whether the respondent paid for it or not</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Limited set of explanatory variables in transit on-board survey (would only cover transit riders)</a:t>
            </a:r>
          </a:p>
          <a:p>
            <a:pPr marL="742950" lvl="1" indent="-285750">
              <a:buFont typeface="Arial" panose="020B0604020202020204" pitchFamily="34" charset="0"/>
              <a:buChar char="•"/>
            </a:pPr>
            <a:r>
              <a:rPr lang="en-US" dirty="0">
                <a:solidFill>
                  <a:schemeClr val="tx2"/>
                </a:solidFill>
              </a:rPr>
              <a:t>Aggregate data available?</a:t>
            </a:r>
          </a:p>
          <a:p>
            <a:pPr marL="742950" lvl="1" indent="-285750">
              <a:buFont typeface="Arial" panose="020B0604020202020204" pitchFamily="34" charset="0"/>
              <a:buChar char="•"/>
            </a:pPr>
            <a:endParaRPr lang="en-US" dirty="0">
              <a:solidFill>
                <a:schemeClr val="tx2"/>
              </a:solidFill>
            </a:endParaRPr>
          </a:p>
          <a:p>
            <a:pPr marL="742950" lvl="1" indent="-285750">
              <a:buFont typeface="Arial" panose="020B0604020202020204" pitchFamily="34" charset="0"/>
              <a:buChar char="•"/>
            </a:pPr>
            <a:endParaRPr lang="en-US" dirty="0">
              <a:solidFill>
                <a:schemeClr val="tx2"/>
              </a:solidFill>
            </a:endParaRPr>
          </a:p>
        </p:txBody>
      </p:sp>
    </p:spTree>
    <p:extLst>
      <p:ext uri="{BB962C8B-B14F-4D97-AF65-F5344CB8AC3E}">
        <p14:creationId xmlns:p14="http://schemas.microsoft.com/office/powerpoint/2010/main" val="855512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4F3D-6D0D-4676-A387-D58D1DECA569}"/>
              </a:ext>
            </a:extLst>
          </p:cNvPr>
          <p:cNvSpPr>
            <a:spLocks noGrp="1"/>
          </p:cNvSpPr>
          <p:nvPr>
            <p:ph type="title"/>
          </p:nvPr>
        </p:nvSpPr>
        <p:spPr/>
        <p:txBody>
          <a:bodyPr/>
          <a:lstStyle/>
          <a:p>
            <a:r>
              <a:rPr lang="en-US" dirty="0"/>
              <a:t>MWCOG Data</a:t>
            </a:r>
          </a:p>
        </p:txBody>
      </p:sp>
      <p:pic>
        <p:nvPicPr>
          <p:cNvPr id="4" name="Picture 3">
            <a:extLst>
              <a:ext uri="{FF2B5EF4-FFF2-40B4-BE49-F238E27FC236}">
                <a16:creationId xmlns:a16="http://schemas.microsoft.com/office/drawing/2014/main" id="{C0CF4520-FB79-4857-B589-9EFF99DB0208}"/>
              </a:ext>
            </a:extLst>
          </p:cNvPr>
          <p:cNvPicPr>
            <a:picLocks noChangeAspect="1"/>
          </p:cNvPicPr>
          <p:nvPr/>
        </p:nvPicPr>
        <p:blipFill>
          <a:blip r:embed="rId2"/>
          <a:stretch>
            <a:fillRect/>
          </a:stretch>
        </p:blipFill>
        <p:spPr>
          <a:xfrm>
            <a:off x="592666" y="1695450"/>
            <a:ext cx="3209925" cy="1733550"/>
          </a:xfrm>
          <a:prstGeom prst="rect">
            <a:avLst/>
          </a:prstGeom>
        </p:spPr>
      </p:pic>
      <p:sp>
        <p:nvSpPr>
          <p:cNvPr id="5" name="TextBox 4">
            <a:extLst>
              <a:ext uri="{FF2B5EF4-FFF2-40B4-BE49-F238E27FC236}">
                <a16:creationId xmlns:a16="http://schemas.microsoft.com/office/drawing/2014/main" id="{93DA3D3D-DCC6-4128-A617-5CF02AA8D2B9}"/>
              </a:ext>
            </a:extLst>
          </p:cNvPr>
          <p:cNvSpPr txBox="1"/>
          <p:nvPr/>
        </p:nvSpPr>
        <p:spPr>
          <a:xfrm>
            <a:off x="592666" y="1318093"/>
            <a:ext cx="7457491" cy="307777"/>
          </a:xfrm>
          <a:prstGeom prst="rect">
            <a:avLst/>
          </a:prstGeom>
          <a:noFill/>
        </p:spPr>
        <p:txBody>
          <a:bodyPr wrap="none" rtlCol="0">
            <a:spAutoFit/>
          </a:bodyPr>
          <a:lstStyle/>
          <a:p>
            <a:r>
              <a:rPr lang="en-US" sz="1400" dirty="0">
                <a:solidFill>
                  <a:schemeClr val="tx2"/>
                </a:solidFill>
              </a:rPr>
              <a:t>Household survey: each worker surveyed whether employer provides the following benefits:</a:t>
            </a:r>
          </a:p>
        </p:txBody>
      </p:sp>
      <p:sp>
        <p:nvSpPr>
          <p:cNvPr id="6" name="TextBox 5">
            <a:extLst>
              <a:ext uri="{FF2B5EF4-FFF2-40B4-BE49-F238E27FC236}">
                <a16:creationId xmlns:a16="http://schemas.microsoft.com/office/drawing/2014/main" id="{988EE7B4-A6CA-41EA-A42F-B7BF1B0F92D6}"/>
              </a:ext>
            </a:extLst>
          </p:cNvPr>
          <p:cNvSpPr txBox="1"/>
          <p:nvPr/>
        </p:nvSpPr>
        <p:spPr>
          <a:xfrm>
            <a:off x="680582" y="3547400"/>
            <a:ext cx="6244017"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tx2"/>
                </a:solidFill>
              </a:rPr>
              <a:t>Amount of benefit not collected, similar to SANDAG data</a:t>
            </a:r>
          </a:p>
          <a:p>
            <a:pPr marL="285750" indent="-285750">
              <a:buFont typeface="Arial" panose="020B0604020202020204" pitchFamily="34" charset="0"/>
              <a:buChar char="•"/>
            </a:pPr>
            <a:endParaRPr lang="en-US" dirty="0">
              <a:solidFill>
                <a:schemeClr val="tx2"/>
              </a:solidFill>
            </a:endParaRPr>
          </a:p>
          <a:p>
            <a:r>
              <a:rPr lang="en-US" dirty="0">
                <a:solidFill>
                  <a:schemeClr val="tx2"/>
                </a:solidFill>
              </a:rPr>
              <a:t>Transit surveys:</a:t>
            </a:r>
          </a:p>
          <a:p>
            <a:pPr marL="285750" indent="-285750">
              <a:buFont typeface="Arial" panose="020B0604020202020204" pitchFamily="34" charset="0"/>
              <a:buChar char="•"/>
            </a:pPr>
            <a:r>
              <a:rPr lang="en-US" dirty="0">
                <a:solidFill>
                  <a:schemeClr val="tx2"/>
                </a:solidFill>
              </a:rPr>
              <a:t>2016 Metrobus collected fare paid, whether subsidized</a:t>
            </a:r>
          </a:p>
        </p:txBody>
      </p:sp>
      <p:graphicFrame>
        <p:nvGraphicFramePr>
          <p:cNvPr id="9" name="Table 8">
            <a:extLst>
              <a:ext uri="{FF2B5EF4-FFF2-40B4-BE49-F238E27FC236}">
                <a16:creationId xmlns:a16="http://schemas.microsoft.com/office/drawing/2014/main" id="{1794057E-567F-4DE9-AF7B-57C61046091C}"/>
              </a:ext>
            </a:extLst>
          </p:cNvPr>
          <p:cNvGraphicFramePr>
            <a:graphicFrameLocks noGrp="1"/>
          </p:cNvGraphicFramePr>
          <p:nvPr>
            <p:extLst>
              <p:ext uri="{D42A27DB-BD31-4B8C-83A1-F6EECF244321}">
                <p14:modId xmlns:p14="http://schemas.microsoft.com/office/powerpoint/2010/main" val="1680417977"/>
              </p:ext>
            </p:extLst>
          </p:nvPr>
        </p:nvGraphicFramePr>
        <p:xfrm>
          <a:off x="1765119" y="5029684"/>
          <a:ext cx="5953125" cy="1020445"/>
        </p:xfrm>
        <a:graphic>
          <a:graphicData uri="http://schemas.openxmlformats.org/drawingml/2006/table">
            <a:tbl>
              <a:tblPr>
                <a:tableStyleId>{5C22544A-7EE6-4342-B048-85BDC9FD1C3A}</a:tableStyleId>
              </a:tblPr>
              <a:tblGrid>
                <a:gridCol w="525612">
                  <a:extLst>
                    <a:ext uri="{9D8B030D-6E8A-4147-A177-3AD203B41FA5}">
                      <a16:colId xmlns:a16="http://schemas.microsoft.com/office/drawing/2014/main" val="420661770"/>
                    </a:ext>
                  </a:extLst>
                </a:gridCol>
                <a:gridCol w="5427513">
                  <a:extLst>
                    <a:ext uri="{9D8B030D-6E8A-4147-A177-3AD203B41FA5}">
                      <a16:colId xmlns:a16="http://schemas.microsoft.com/office/drawing/2014/main" val="2881327892"/>
                    </a:ext>
                  </a:extLst>
                </a:gridCol>
              </a:tblGrid>
              <a:tr h="0">
                <a:tc>
                  <a:txBody>
                    <a:bodyPr/>
                    <a:lstStyle/>
                    <a:p>
                      <a:pPr marL="0" marR="0">
                        <a:spcBef>
                          <a:spcPts val="0"/>
                        </a:spcBef>
                        <a:spcAft>
                          <a:spcPts val="0"/>
                        </a:spcAft>
                      </a:pPr>
                      <a:r>
                        <a:rPr lang="en-US" sz="1100" cap="all">
                          <a:effectLst/>
                        </a:rPr>
                        <a:t>00</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cap="all">
                          <a:effectLst/>
                        </a:rPr>
                        <a:t>YES, EMPLOYER FULL SUBSIDY</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69808482"/>
                  </a:ext>
                </a:extLst>
              </a:tr>
              <a:tr h="0">
                <a:tc>
                  <a:txBody>
                    <a:bodyPr/>
                    <a:lstStyle/>
                    <a:p>
                      <a:pPr marL="0" marR="0">
                        <a:spcBef>
                          <a:spcPts val="0"/>
                        </a:spcBef>
                        <a:spcAft>
                          <a:spcPts val="0"/>
                        </a:spcAft>
                      </a:pPr>
                      <a:r>
                        <a:rPr lang="en-US" sz="1100" cap="all">
                          <a:effectLst/>
                        </a:rPr>
                        <a:t>01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cap="all">
                          <a:effectLst/>
                        </a:rPr>
                        <a:t>YES, EMPLOYER PARTIAL SUBSIDY</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47116381"/>
                  </a:ext>
                </a:extLst>
              </a:tr>
              <a:tr h="0">
                <a:tc>
                  <a:txBody>
                    <a:bodyPr/>
                    <a:lstStyle/>
                    <a:p>
                      <a:pPr marL="0" marR="0">
                        <a:spcBef>
                          <a:spcPts val="0"/>
                        </a:spcBef>
                        <a:spcAft>
                          <a:spcPts val="0"/>
                        </a:spcAft>
                      </a:pPr>
                      <a:r>
                        <a:rPr lang="en-US" sz="1100" cap="all">
                          <a:effectLst/>
                        </a:rPr>
                        <a:t>02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cap="all">
                          <a:effectLst/>
                        </a:rPr>
                        <a:t>YES, PRETAX PAYROLL DEDUCTION</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02534961"/>
                  </a:ext>
                </a:extLst>
              </a:tr>
              <a:tr h="182245">
                <a:tc>
                  <a:txBody>
                    <a:bodyPr/>
                    <a:lstStyle/>
                    <a:p>
                      <a:pPr marL="0" marR="0">
                        <a:spcBef>
                          <a:spcPts val="0"/>
                        </a:spcBef>
                        <a:spcAft>
                          <a:spcPts val="0"/>
                        </a:spcAft>
                      </a:pPr>
                      <a:r>
                        <a:rPr lang="en-US" sz="1100" cap="all">
                          <a:effectLst/>
                        </a:rPr>
                        <a:t>03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cap="all">
                          <a:effectLst/>
                        </a:rPr>
                        <a:t>yes, both employer partial subsidy and pretax payroll deduction</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4943935"/>
                  </a:ext>
                </a:extLst>
              </a:tr>
              <a:tr h="182245">
                <a:tc>
                  <a:txBody>
                    <a:bodyPr/>
                    <a:lstStyle/>
                    <a:p>
                      <a:pPr marL="0" marR="0">
                        <a:spcBef>
                          <a:spcPts val="0"/>
                        </a:spcBef>
                        <a:spcAft>
                          <a:spcPts val="0"/>
                        </a:spcAft>
                      </a:pPr>
                      <a:r>
                        <a:rPr lang="en-US" sz="1100" cap="all">
                          <a:effectLst/>
                        </a:rPr>
                        <a:t>04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cap="all" dirty="0">
                          <a:effectLst/>
                        </a:rPr>
                        <a:t>no</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30252897"/>
                  </a:ext>
                </a:extLst>
              </a:tr>
            </a:tbl>
          </a:graphicData>
        </a:graphic>
      </p:graphicFrame>
      <p:sp>
        <p:nvSpPr>
          <p:cNvPr id="10" name="Rectangle 2">
            <a:extLst>
              <a:ext uri="{FF2B5EF4-FFF2-40B4-BE49-F238E27FC236}">
                <a16:creationId xmlns:a16="http://schemas.microsoft.com/office/drawing/2014/main" id="{C3F1169A-A0DE-4E20-9E0A-8DAC5063C9C3}"/>
              </a:ext>
            </a:extLst>
          </p:cNvPr>
          <p:cNvSpPr>
            <a:spLocks noChangeArrowheads="1"/>
          </p:cNvSpPr>
          <p:nvPr/>
        </p:nvSpPr>
        <p:spPr bwMode="auto">
          <a:xfrm>
            <a:off x="1765120" y="480108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1"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QL. 	    DO YOU RECEIVE A MONTHLY TRANSIT BENEFIT FROM YOUR EMPLOYER?</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267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537D7-8AEF-4EAE-A21C-EBB2E5453E63}"/>
              </a:ext>
            </a:extLst>
          </p:cNvPr>
          <p:cNvSpPr>
            <a:spLocks noGrp="1"/>
          </p:cNvSpPr>
          <p:nvPr>
            <p:ph type="title"/>
          </p:nvPr>
        </p:nvSpPr>
        <p:spPr/>
        <p:txBody>
          <a:bodyPr/>
          <a:lstStyle/>
          <a:p>
            <a:r>
              <a:rPr lang="en-US" dirty="0"/>
              <a:t>MWCOG Transit On-Board Survey Data</a:t>
            </a:r>
          </a:p>
        </p:txBody>
      </p:sp>
      <p:sp>
        <p:nvSpPr>
          <p:cNvPr id="3" name="Text Placeholder 2">
            <a:extLst>
              <a:ext uri="{FF2B5EF4-FFF2-40B4-BE49-F238E27FC236}">
                <a16:creationId xmlns:a16="http://schemas.microsoft.com/office/drawing/2014/main" id="{BE83EA55-266B-45D9-97AB-009C13A828CC}"/>
              </a:ext>
            </a:extLst>
          </p:cNvPr>
          <p:cNvSpPr>
            <a:spLocks noGrp="1"/>
          </p:cNvSpPr>
          <p:nvPr>
            <p:ph type="body" sz="quarter" idx="10"/>
          </p:nvPr>
        </p:nvSpPr>
        <p:spPr/>
        <p:txBody>
          <a:bodyPr/>
          <a:lstStyle/>
          <a:p>
            <a:r>
              <a:rPr lang="en-US" sz="2000" dirty="0"/>
              <a:t>2016 Metrorail and Metrobus asks fare paid and </a:t>
            </a:r>
            <a:r>
              <a:rPr lang="en-US" sz="2000" i="1" dirty="0"/>
              <a:t>type</a:t>
            </a:r>
            <a:r>
              <a:rPr lang="en-US" sz="2000" dirty="0"/>
              <a:t> of transit subsidy from employer (full subsidy, partial subsidy, pretax payroll deduction, both partial and pretax, or none)</a:t>
            </a:r>
          </a:p>
          <a:p>
            <a:r>
              <a:rPr lang="en-US" sz="2000" dirty="0"/>
              <a:t>2016 VRE survey asks fare paid and </a:t>
            </a:r>
            <a:r>
              <a:rPr lang="en-US" sz="2000" i="1" dirty="0"/>
              <a:t>type</a:t>
            </a:r>
            <a:r>
              <a:rPr lang="en-US" sz="2000" dirty="0"/>
              <a:t> of subsidy (</a:t>
            </a:r>
            <a:r>
              <a:rPr lang="en-US" sz="2000" dirty="0" err="1"/>
              <a:t>SmartBenefits</a:t>
            </a:r>
            <a:r>
              <a:rPr lang="en-US" sz="2000" dirty="0"/>
              <a:t> transit subsidy, non-SB subsidy, pre-tax fare payment, parking, none). Also whether employer is federal gov’t</a:t>
            </a:r>
          </a:p>
          <a:p>
            <a:r>
              <a:rPr lang="en-US" sz="2000" dirty="0"/>
              <a:t>2016 MARC survey asks fare paid, but </a:t>
            </a:r>
            <a:r>
              <a:rPr lang="en-US" sz="2000" i="1" dirty="0"/>
              <a:t>no</a:t>
            </a:r>
            <a:r>
              <a:rPr lang="en-US" sz="2000" dirty="0"/>
              <a:t> subsidy data collected</a:t>
            </a:r>
          </a:p>
          <a:p>
            <a:r>
              <a:rPr lang="en-US" sz="2000" dirty="0"/>
              <a:t>2017 </a:t>
            </a:r>
            <a:r>
              <a:rPr lang="en-US" sz="2000" dirty="0" err="1"/>
              <a:t>OmniRide</a:t>
            </a:r>
            <a:r>
              <a:rPr lang="en-US" sz="2000" dirty="0"/>
              <a:t> collected employer type, whether ride subsidized, amount of subsidy (complete data)</a:t>
            </a:r>
          </a:p>
          <a:p>
            <a:r>
              <a:rPr lang="en-US" sz="2000" dirty="0"/>
              <a:t>2018 </a:t>
            </a:r>
            <a:r>
              <a:rPr lang="en-US" sz="2000" dirty="0" err="1"/>
              <a:t>RideOn</a:t>
            </a:r>
            <a:r>
              <a:rPr lang="en-US" sz="2000" dirty="0"/>
              <a:t> collected pass type but </a:t>
            </a:r>
            <a:r>
              <a:rPr lang="en-US" sz="2000" i="1" dirty="0"/>
              <a:t>not</a:t>
            </a:r>
            <a:r>
              <a:rPr lang="en-US" sz="2000" dirty="0"/>
              <a:t> subsidy</a:t>
            </a:r>
          </a:p>
          <a:p>
            <a:endParaRPr lang="en-US" sz="2000" dirty="0"/>
          </a:p>
        </p:txBody>
      </p:sp>
    </p:spTree>
    <p:extLst>
      <p:ext uri="{BB962C8B-B14F-4D97-AF65-F5344CB8AC3E}">
        <p14:creationId xmlns:p14="http://schemas.microsoft.com/office/powerpoint/2010/main" val="164968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247E8B-B790-2443-9861-80899B6D7948}"/>
              </a:ext>
            </a:extLst>
          </p:cNvPr>
          <p:cNvSpPr>
            <a:spLocks noGrp="1"/>
          </p:cNvSpPr>
          <p:nvPr>
            <p:ph type="body" sz="quarter" idx="10"/>
          </p:nvPr>
        </p:nvSpPr>
        <p:spPr/>
        <p:txBody>
          <a:bodyPr/>
          <a:lstStyle/>
          <a:p>
            <a:r>
              <a:rPr lang="en-US" dirty="0"/>
              <a:t>Recommended Form for ActivitySim</a:t>
            </a:r>
          </a:p>
        </p:txBody>
      </p:sp>
    </p:spTree>
    <p:extLst>
      <p:ext uri="{BB962C8B-B14F-4D97-AF65-F5344CB8AC3E}">
        <p14:creationId xmlns:p14="http://schemas.microsoft.com/office/powerpoint/2010/main" val="334194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537D7-8AEF-4EAE-A21C-EBB2E5453E63}"/>
              </a:ext>
            </a:extLst>
          </p:cNvPr>
          <p:cNvSpPr>
            <a:spLocks noGrp="1"/>
          </p:cNvSpPr>
          <p:nvPr>
            <p:ph type="title"/>
          </p:nvPr>
        </p:nvSpPr>
        <p:spPr/>
        <p:txBody>
          <a:bodyPr/>
          <a:lstStyle/>
          <a:p>
            <a:r>
              <a:rPr lang="en-US" dirty="0"/>
              <a:t>Proposed ActivitySim Transit Pass Ownership</a:t>
            </a:r>
          </a:p>
        </p:txBody>
      </p:sp>
      <p:sp>
        <p:nvSpPr>
          <p:cNvPr id="3" name="Text Placeholder 2">
            <a:extLst>
              <a:ext uri="{FF2B5EF4-FFF2-40B4-BE49-F238E27FC236}">
                <a16:creationId xmlns:a16="http://schemas.microsoft.com/office/drawing/2014/main" id="{BE83EA55-266B-45D9-97AB-009C13A828CC}"/>
              </a:ext>
            </a:extLst>
          </p:cNvPr>
          <p:cNvSpPr>
            <a:spLocks noGrp="1"/>
          </p:cNvSpPr>
          <p:nvPr>
            <p:ph type="body" sz="quarter" idx="10"/>
          </p:nvPr>
        </p:nvSpPr>
        <p:spPr>
          <a:xfrm>
            <a:off x="318761" y="996918"/>
            <a:ext cx="6430831" cy="4370387"/>
          </a:xfrm>
        </p:spPr>
        <p:txBody>
          <a:bodyPr/>
          <a:lstStyle/>
          <a:p>
            <a:r>
              <a:rPr lang="en-US" dirty="0"/>
              <a:t>Modeled at person level, before auto ownership</a:t>
            </a:r>
          </a:p>
          <a:p>
            <a:pPr lvl="1"/>
            <a:r>
              <a:rPr lang="en-US" sz="1800" dirty="0"/>
              <a:t>Avoids of joint model structure with auto ownership, more important for other auto ownership extensions (vehicle type)</a:t>
            </a:r>
          </a:p>
          <a:p>
            <a:pPr lvl="1"/>
            <a:r>
              <a:rPr lang="en-US" sz="1800" dirty="0"/>
              <a:t>Effect of subsidized passes could affect auto ownership</a:t>
            </a:r>
          </a:p>
          <a:p>
            <a:r>
              <a:rPr lang="en-US" sz="2200" dirty="0"/>
              <a:t>Explanatory variables to test</a:t>
            </a:r>
          </a:p>
          <a:p>
            <a:pPr lvl="1"/>
            <a:r>
              <a:rPr lang="en-US" sz="1800" dirty="0"/>
              <a:t>Household variables (income, size, etc.)</a:t>
            </a:r>
          </a:p>
          <a:p>
            <a:pPr lvl="1"/>
            <a:r>
              <a:rPr lang="en-US" sz="1800" dirty="0"/>
              <a:t>Person type, industry</a:t>
            </a:r>
          </a:p>
          <a:p>
            <a:pPr lvl="1"/>
            <a:r>
              <a:rPr lang="en-US" sz="1800" dirty="0"/>
              <a:t>Transit vs auto accessibility to work, school</a:t>
            </a:r>
          </a:p>
          <a:p>
            <a:pPr lvl="1"/>
            <a:r>
              <a:rPr lang="en-US" sz="1800" dirty="0"/>
              <a:t>(Discounted) cost of transit pass</a:t>
            </a:r>
          </a:p>
          <a:p>
            <a:pPr lvl="1"/>
            <a:r>
              <a:rPr lang="en-US" sz="1800" dirty="0"/>
              <a:t>Nesting coefficient</a:t>
            </a:r>
          </a:p>
          <a:p>
            <a:pPr lvl="1"/>
            <a:endParaRPr lang="en-US" sz="1800" dirty="0"/>
          </a:p>
          <a:p>
            <a:pPr lvl="1"/>
            <a:endParaRPr lang="en-US" sz="1800" dirty="0"/>
          </a:p>
          <a:p>
            <a:endParaRPr lang="en-US" dirty="0"/>
          </a:p>
        </p:txBody>
      </p:sp>
      <p:graphicFrame>
        <p:nvGraphicFramePr>
          <p:cNvPr id="4" name="Diagram 3">
            <a:extLst>
              <a:ext uri="{FF2B5EF4-FFF2-40B4-BE49-F238E27FC236}">
                <a16:creationId xmlns:a16="http://schemas.microsoft.com/office/drawing/2014/main" id="{80BF9FAA-6AA3-46C4-8EC1-0FF75CE03A01}"/>
              </a:ext>
            </a:extLst>
          </p:cNvPr>
          <p:cNvGraphicFramePr/>
          <p:nvPr>
            <p:extLst>
              <p:ext uri="{D42A27DB-BD31-4B8C-83A1-F6EECF244321}">
                <p14:modId xmlns:p14="http://schemas.microsoft.com/office/powerpoint/2010/main" val="1482479626"/>
              </p:ext>
            </p:extLst>
          </p:nvPr>
        </p:nvGraphicFramePr>
        <p:xfrm>
          <a:off x="3660365" y="3166570"/>
          <a:ext cx="5961888" cy="2962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590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81B1-65B0-401C-B374-6F99F4356AEA}"/>
              </a:ext>
            </a:extLst>
          </p:cNvPr>
          <p:cNvSpPr>
            <a:spLocks noGrp="1"/>
          </p:cNvSpPr>
          <p:nvPr>
            <p:ph type="title"/>
          </p:nvPr>
        </p:nvSpPr>
        <p:spPr/>
        <p:txBody>
          <a:bodyPr/>
          <a:lstStyle/>
          <a:p>
            <a:r>
              <a:rPr lang="en-US" dirty="0"/>
              <a:t>Key issues in model design\estimation</a:t>
            </a:r>
          </a:p>
        </p:txBody>
      </p:sp>
      <p:sp>
        <p:nvSpPr>
          <p:cNvPr id="3" name="Text Placeholder 2">
            <a:extLst>
              <a:ext uri="{FF2B5EF4-FFF2-40B4-BE49-F238E27FC236}">
                <a16:creationId xmlns:a16="http://schemas.microsoft.com/office/drawing/2014/main" id="{44FC9038-5C64-474C-A093-0CD99D20040F}"/>
              </a:ext>
            </a:extLst>
          </p:cNvPr>
          <p:cNvSpPr>
            <a:spLocks noGrp="1"/>
          </p:cNvSpPr>
          <p:nvPr>
            <p:ph type="body" sz="quarter" idx="10"/>
          </p:nvPr>
        </p:nvSpPr>
        <p:spPr/>
        <p:txBody>
          <a:bodyPr/>
          <a:lstStyle/>
          <a:p>
            <a:r>
              <a:rPr lang="en-US" dirty="0"/>
              <a:t>Availability of data to estimate model parameters varies by region</a:t>
            </a:r>
          </a:p>
          <a:p>
            <a:r>
              <a:rPr lang="en-US" dirty="0"/>
              <a:t>No good information on reasonable elasticities to cost of transit passes, probably not possible estimate cost coefficient due to cross sectional data.</a:t>
            </a:r>
          </a:p>
          <a:p>
            <a:r>
              <a:rPr lang="en-US" dirty="0"/>
              <a:t>Assume transit owning persons are insensitive to cost at the trip level? Some transit passes only good for certain systems\operators, could be problematic in regions with multiple operators.</a:t>
            </a:r>
          </a:p>
          <a:p>
            <a:endParaRPr lang="en-US" dirty="0"/>
          </a:p>
        </p:txBody>
      </p:sp>
    </p:spTree>
    <p:extLst>
      <p:ext uri="{BB962C8B-B14F-4D97-AF65-F5344CB8AC3E}">
        <p14:creationId xmlns:p14="http://schemas.microsoft.com/office/powerpoint/2010/main" val="3392695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1427C5-1C23-8C44-8A34-1EF2EFD5A6FA}"/>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FC120BE7-0C94-E34D-9495-7C6A4B6BF241}"/>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F8207EA1-3BB8-EF48-BF30-427175025194}"/>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02B7FC37-5764-1348-A956-863B5085AC52}"/>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F28EC65F-F209-904B-88D3-E9B7A21C1126}"/>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D9065B39-8CF5-2549-AF26-273893B2EF3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729780562"/>
      </p:ext>
    </p:extLst>
  </p:cSld>
  <p:clrMapOvr>
    <a:masterClrMapping/>
  </p:clrMapOvr>
</p:sld>
</file>

<file path=ppt/theme/theme1.xml><?xml version="1.0" encoding="utf-8"?>
<a:theme xmlns:a="http://schemas.openxmlformats.org/drawingml/2006/main" name="PowerPoint Presentation">
  <a:themeElements>
    <a:clrScheme name="RSG">
      <a:dk1>
        <a:srgbClr val="48484A"/>
      </a:dk1>
      <a:lt1>
        <a:sysClr val="window" lastClr="FFFFFF"/>
      </a:lt1>
      <a:dk2>
        <a:srgbClr val="262626"/>
      </a:dk2>
      <a:lt2>
        <a:srgbClr val="F68B1F"/>
      </a:lt2>
      <a:accent1>
        <a:srgbClr val="006FA1"/>
      </a:accent1>
      <a:accent2>
        <a:srgbClr val="75BEE9"/>
      </a:accent2>
      <a:accent3>
        <a:srgbClr val="63AF5E"/>
      </a:accent3>
      <a:accent4>
        <a:srgbClr val="FFC20E"/>
      </a:accent4>
      <a:accent5>
        <a:srgbClr val="524D85"/>
      </a:accent5>
      <a:accent6>
        <a:srgbClr val="BA1222"/>
      </a:accent6>
      <a:hlink>
        <a:srgbClr val="0000FF"/>
      </a:hlink>
      <a:folHlink>
        <a:srgbClr val="B1B3B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a:solidFill>
              <a:schemeClr val="tx1">
                <a:lumMod val="50000"/>
                <a:lumOff val="50000"/>
              </a:schemeClr>
            </a:solidFill>
          </a:defRPr>
        </a:defPPr>
      </a:lstStyle>
    </a:txDef>
  </a:objectDefaults>
  <a:extraClrSchemeLst/>
  <a:extLst>
    <a:ext uri="{05A4C25C-085E-4340-85A3-A5531E510DB2}">
      <thm15:themeFamily xmlns:thm15="http://schemas.microsoft.com/office/thememl/2012/main" name="RSG PPT Template.potx" id="{452BFC72-6413-48F5-84CD-CDE6504D51DB}" vid="{E5D65285-4652-4235-B691-FFE21A642A8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83192E243B06448FAEAAC77255F256" ma:contentTypeVersion="14" ma:contentTypeDescription="Create a new document." ma:contentTypeScope="" ma:versionID="3c89457d14386a6aa7facf69c4262d39">
  <xsd:schema xmlns:xsd="http://www.w3.org/2001/XMLSchema" xmlns:xs="http://www.w3.org/2001/XMLSchema" xmlns:p="http://schemas.microsoft.com/office/2006/metadata/properties" xmlns:ns1="http://schemas.microsoft.com/sharepoint/v3" xmlns:ns2="3b0b7883-d909-4fd3-9b55-7b9eba4e8fcf" xmlns:ns3="c668f435-839b-411d-a3d8-c3f5a3c01a6c" targetNamespace="http://schemas.microsoft.com/office/2006/metadata/properties" ma:root="true" ma:fieldsID="c6468932c30ca8b5b1c781f3fb29e31b" ns1:_="" ns2:_="" ns3:_="">
    <xsd:import namespace="http://schemas.microsoft.com/sharepoint/v3"/>
    <xsd:import namespace="3b0b7883-d909-4fd3-9b55-7b9eba4e8fcf"/>
    <xsd:import namespace="c668f435-839b-411d-a3d8-c3f5a3c01a6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0b7883-d909-4fd3-9b55-7b9eba4e8fc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68f435-839b-411d-a3d8-c3f5a3c01a6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23E702B-A4A8-49D1-8100-74D24C5D8E81}">
  <ds:schemaRefs>
    <ds:schemaRef ds:uri="http://schemas.microsoft.com/sharepoint/v3/contenttype/forms"/>
  </ds:schemaRefs>
</ds:datastoreItem>
</file>

<file path=customXml/itemProps2.xml><?xml version="1.0" encoding="utf-8"?>
<ds:datastoreItem xmlns:ds="http://schemas.openxmlformats.org/officeDocument/2006/customXml" ds:itemID="{FBD64A70-4162-4898-AEE9-B7A7319F51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b0b7883-d909-4fd3-9b55-7b9eba4e8fcf"/>
    <ds:schemaRef ds:uri="c668f435-839b-411d-a3d8-c3f5a3c01a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548D2-16E5-4D59-9228-B99A31CAF826}">
  <ds:schemaRefs>
    <ds:schemaRef ds:uri="http://purl.org/dc/elements/1.1/"/>
    <ds:schemaRef ds:uri="http://schemas.microsoft.com/office/infopath/2007/PartnerControls"/>
    <ds:schemaRef ds:uri="http://purl.org/dc/terms/"/>
    <ds:schemaRef ds:uri="http://purl.org/dc/dcmitype/"/>
    <ds:schemaRef ds:uri="3b0b7883-d909-4fd3-9b55-7b9eba4e8fcf"/>
    <ds:schemaRef ds:uri="http://schemas.microsoft.com/office/2006/documentManagement/types"/>
    <ds:schemaRef ds:uri="http://schemas.microsoft.com/sharepoint/v3"/>
    <ds:schemaRef ds:uri="http://schemas.openxmlformats.org/package/2006/metadata/core-properties"/>
    <ds:schemaRef ds:uri="c668f435-839b-411d-a3d8-c3f5a3c01a6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RSG PPT Template</Template>
  <TotalTime>3680</TotalTime>
  <Words>1088</Words>
  <Application>Microsoft Office PowerPoint</Application>
  <PresentationFormat>On-screen Show (4:3)</PresentationFormat>
  <Paragraphs>227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Lucida Grande</vt:lpstr>
      <vt:lpstr>Times New Roman</vt:lpstr>
      <vt:lpstr>PowerPoint Presentation</vt:lpstr>
      <vt:lpstr>PowerPoint Presentation</vt:lpstr>
      <vt:lpstr>Transit pass/subsidy choice</vt:lpstr>
      <vt:lpstr>Issues in transit pass ownership modeling </vt:lpstr>
      <vt:lpstr>Transit pass ownership models in the literature</vt:lpstr>
      <vt:lpstr>Treatment in AB Models – MAG</vt:lpstr>
      <vt:lpstr>Treatment in AB Models - DaySim</vt:lpstr>
      <vt:lpstr>Treatment in AB Models – DaySim</vt:lpstr>
      <vt:lpstr>PowerPoint Presentation</vt:lpstr>
      <vt:lpstr>SEMCOG Data</vt:lpstr>
      <vt:lpstr>MWCOG Data</vt:lpstr>
      <vt:lpstr>MWCOG Transit On-Board Survey Data</vt:lpstr>
      <vt:lpstr>PowerPoint Presentation</vt:lpstr>
      <vt:lpstr>Proposed ActivitySim Transit Pass Ownership</vt:lpstr>
      <vt:lpstr>Key issues in model design\estimation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 Freedman</dc:creator>
  <cp:lastModifiedBy>Ben Stabler</cp:lastModifiedBy>
  <cp:revision>44</cp:revision>
  <dcterms:created xsi:type="dcterms:W3CDTF">2020-10-11T19:03:50Z</dcterms:created>
  <dcterms:modified xsi:type="dcterms:W3CDTF">2021-03-09T01:35:06Z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0x010100F983192E243B06448FAEAAC77255F256</vt:lpwstr>
  </property>
</Properties>
</file>