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950" r:id="rId5"/>
    <p:sldId id="968" r:id="rId6"/>
    <p:sldId id="969" r:id="rId7"/>
    <p:sldId id="971" r:id="rId8"/>
    <p:sldId id="970" r:id="rId9"/>
    <p:sldId id="946" r:id="rId10"/>
    <p:sldId id="972" r:id="rId11"/>
    <p:sldId id="973" r:id="rId12"/>
    <p:sldId id="975" r:id="rId13"/>
    <p:sldId id="976" r:id="rId14"/>
    <p:sldId id="977" r:id="rId15"/>
    <p:sldId id="978" r:id="rId16"/>
    <p:sldId id="9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2" userDrawn="1">
          <p15:clr>
            <a:srgbClr val="A4A3A4"/>
          </p15:clr>
        </p15:guide>
        <p15:guide id="2" pos="5472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5" pos="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en Stabler" initials="BS" lastIdx="5" clrIdx="6">
    <p:extLst>
      <p:ext uri="{19B8F6BF-5375-455C-9EA6-DF929625EA0E}">
        <p15:presenceInfo xmlns:p15="http://schemas.microsoft.com/office/powerpoint/2012/main" userId="S::ben.stabler@rsginc.com::31e14549-b4f9-43f9-8562-3347d215bbe6" providerId="AD"/>
      </p:ext>
    </p:extLst>
  </p:cmAuthor>
  <p:cmAuthor id="1" name="Maren Outwater" initials="MO" lastIdx="25" clrIdx="0">
    <p:extLst>
      <p:ext uri="{19B8F6BF-5375-455C-9EA6-DF929625EA0E}">
        <p15:presenceInfo xmlns:p15="http://schemas.microsoft.com/office/powerpoint/2012/main" userId="S::maren@rsginc.com::7cd9b4bb-4e63-4ebb-86f0-47fcac7de7cf" providerId="AD"/>
      </p:ext>
    </p:extLst>
  </p:cmAuthor>
  <p:cmAuthor id="8" name="Binny Mathew Paul" initials="BMP" lastIdx="2" clrIdx="7">
    <p:extLst>
      <p:ext uri="{19B8F6BF-5375-455C-9EA6-DF929625EA0E}">
        <p15:presenceInfo xmlns:p15="http://schemas.microsoft.com/office/powerpoint/2012/main" userId="S::binny.paul@rsginc.com::78fb7ede-8b35-4806-b3cb-d38ca05859bb" providerId="AD"/>
      </p:ext>
    </p:extLst>
  </p:cmAuthor>
  <p:cmAuthor id="2" name="Vince Bernardin" initials="VB" lastIdx="15" clrIdx="1">
    <p:extLst>
      <p:ext uri="{19B8F6BF-5375-455C-9EA6-DF929625EA0E}">
        <p15:presenceInfo xmlns:p15="http://schemas.microsoft.com/office/powerpoint/2012/main" userId="S::vince.bernardin@rsginc.com::b38b95d1-7fe9-4983-8712-c5e1285ad243" providerId="AD"/>
      </p:ext>
    </p:extLst>
  </p:cmAuthor>
  <p:cmAuthor id="9" name="Terri Cook" initials="TC" lastIdx="12" clrIdx="8">
    <p:extLst>
      <p:ext uri="{19B8F6BF-5375-455C-9EA6-DF929625EA0E}">
        <p15:presenceInfo xmlns:p15="http://schemas.microsoft.com/office/powerpoint/2012/main" userId="S::terri.cook@rsginc.com::105c817d-ba18-4c6c-9259-1178b1ec5dda" providerId="AD"/>
      </p:ext>
    </p:extLst>
  </p:cmAuthor>
  <p:cmAuthor id="3" name="Colin Smith" initials="CS" lastIdx="3" clrIdx="2">
    <p:extLst>
      <p:ext uri="{19B8F6BF-5375-455C-9EA6-DF929625EA0E}">
        <p15:presenceInfo xmlns:p15="http://schemas.microsoft.com/office/powerpoint/2012/main" userId="S::colins@rsginc.com::b444a094-ec71-4156-9286-90f70787c706" providerId="AD"/>
      </p:ext>
    </p:extLst>
  </p:cmAuthor>
  <p:cmAuthor id="10" name="Joel Freedman" initials="JF" lastIdx="7" clrIdx="9">
    <p:extLst>
      <p:ext uri="{19B8F6BF-5375-455C-9EA6-DF929625EA0E}">
        <p15:presenceInfo xmlns:p15="http://schemas.microsoft.com/office/powerpoint/2012/main" userId="S::joel.freedman@rsginc.com::e619db8f-0d08-48f7-b7d5-cd11ea78c02e" providerId="AD"/>
      </p:ext>
    </p:extLst>
  </p:cmAuthor>
  <p:cmAuthor id="4" name="Guest User" initials="GU" lastIdx="9" clrIdx="3">
    <p:extLst>
      <p:ext uri="{19B8F6BF-5375-455C-9EA6-DF929625EA0E}">
        <p15:presenceInfo xmlns:p15="http://schemas.microsoft.com/office/powerpoint/2012/main" userId="S::urn:spo:anon#058facfd528fd11a38d6440af7ea5f7d85c48f8a3fae2a4d00718f70cbed8814::" providerId="AD"/>
      </p:ext>
    </p:extLst>
  </p:cmAuthor>
  <p:cmAuthor id="5" name="Amanda Young" initials="AY" lastIdx="29" clrIdx="4">
    <p:extLst>
      <p:ext uri="{19B8F6BF-5375-455C-9EA6-DF929625EA0E}">
        <p15:presenceInfo xmlns:p15="http://schemas.microsoft.com/office/powerpoint/2012/main" userId="S::amanda.young@rsginc.com::9b959ef6-c817-4329-b9e1-c1430894fb0a" providerId="AD"/>
      </p:ext>
    </p:extLst>
  </p:cmAuthor>
  <p:cmAuthor id="6" name="Katie Kobylenski" initials="KK" lastIdx="2" clrIdx="5">
    <p:extLst>
      <p:ext uri="{19B8F6BF-5375-455C-9EA6-DF929625EA0E}">
        <p15:presenceInfo xmlns:p15="http://schemas.microsoft.com/office/powerpoint/2012/main" userId="S::katie.kobylenski@rsginc.com::5bf9ae35-2999-4fa8-a580-16b347ebb4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87B"/>
    <a:srgbClr val="262626"/>
    <a:srgbClr val="48484A"/>
    <a:srgbClr val="DCDDDE"/>
    <a:srgbClr val="B1B3B6"/>
    <a:srgbClr val="BA1222"/>
    <a:srgbClr val="524D85"/>
    <a:srgbClr val="FFC20E"/>
    <a:srgbClr val="63AF5E"/>
    <a:srgbClr val="75B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70" autoAdjust="0"/>
  </p:normalViewPr>
  <p:slideViewPr>
    <p:cSldViewPr snapToGrid="0">
      <p:cViewPr varScale="1">
        <p:scale>
          <a:sx n="94" d="100"/>
          <a:sy n="94" d="100"/>
        </p:scale>
        <p:origin x="1188" y="84"/>
      </p:cViewPr>
      <p:guideLst>
        <p:guide orient="horz" pos="552"/>
        <p:guide pos="5472"/>
        <p:guide pos="576"/>
        <p:guide pos="4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B3D4B-E7F6-4A42-853B-40C1A88C262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7C1A-D5B2-4BB7-A8A5-88681A8C6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86A57-3D42-1746-A4F9-9BA3F9944E9C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EF74-4753-DA47-9B34-F93D23E42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51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62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2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53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1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43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54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86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84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2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2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0" y="-6968"/>
            <a:ext cx="9153292" cy="6864968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0"/>
            <a:ext cx="4938712" cy="934919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3259138" y="4116388"/>
            <a:ext cx="4938712" cy="255587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994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349"/>
            <a:ext cx="9152465" cy="6864349"/>
          </a:xfrm>
          <a:prstGeom prst="rect">
            <a:avLst/>
          </a:prstGeom>
        </p:spPr>
      </p:pic>
      <p:sp>
        <p:nvSpPr>
          <p:cNvPr id="10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1"/>
            <a:ext cx="4938712" cy="91610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59844" y="4076096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1889" y="170563"/>
            <a:ext cx="8724169" cy="582213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57942" y="4755511"/>
            <a:ext cx="8839200" cy="19319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109561" y="4054970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45733" y="4198682"/>
            <a:ext cx="4938712" cy="9001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LADOT Measuring Accessibility Platform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4342697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4198682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3245733" y="5324438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45733" y="5620395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/>
              <a:t>August 1, 2019</a:t>
            </a:r>
          </a:p>
        </p:txBody>
      </p:sp>
    </p:spTree>
    <p:extLst>
      <p:ext uri="{BB962C8B-B14F-4D97-AF65-F5344CB8AC3E}">
        <p14:creationId xmlns:p14="http://schemas.microsoft.com/office/powerpoint/2010/main" val="124427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38" y="1436688"/>
            <a:ext cx="8094662" cy="4370387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ey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74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20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92138" y="1533525"/>
            <a:ext cx="8094662" cy="1928813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3636669"/>
            <a:ext cx="8094134" cy="2496961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499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68B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Autofit/>
          </a:bodyPr>
          <a:lstStyle>
            <a:lvl1pPr marL="231775" indent="-231775">
              <a:defRPr sz="1800"/>
            </a:lvl1pPr>
            <a:lvl2pPr marL="688975" indent="-231775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82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2593" y="1535113"/>
            <a:ext cx="5394207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2593" y="2174875"/>
            <a:ext cx="5394208" cy="3951288"/>
          </a:xfrm>
        </p:spPr>
        <p:txBody>
          <a:bodyPr>
            <a:noAutofit/>
          </a:bodyPr>
          <a:lstStyle>
            <a:lvl1pPr marL="346075" indent="-230188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2139" y="1535113"/>
            <a:ext cx="2578158" cy="4591050"/>
          </a:xfrm>
        </p:spPr>
        <p:txBody>
          <a:bodyPr>
            <a:noAutofit/>
          </a:bodyPr>
          <a:lstStyle>
            <a:lvl1pPr marL="344488" indent="-225425">
              <a:defRPr sz="180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25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0"/>
          </p:nvPr>
        </p:nvSpPr>
        <p:spPr>
          <a:xfrm>
            <a:off x="592138" y="1420813"/>
            <a:ext cx="8094662" cy="4656137"/>
          </a:xfrm>
        </p:spPr>
        <p:txBody>
          <a:bodyPr>
            <a:noAutofit/>
          </a:bodyPr>
          <a:lstStyle>
            <a:lvl1pPr marL="344488" indent="-225425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849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0" y="-6968"/>
            <a:ext cx="9153292" cy="686496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8C0109-E9CA-5042-8684-BE1D061779A4}"/>
              </a:ext>
            </a:extLst>
          </p:cNvPr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ADCDE22-9DBC-5C4A-ACC3-C1C2EFEC1B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7077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FFFFFF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47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sp>
        <p:nvSpPr>
          <p:cNvPr id="7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446620" y="2971800"/>
            <a:ext cx="0" cy="914400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>
            <a:off x="-1" y="3756115"/>
            <a:ext cx="2702327" cy="999738"/>
          </a:xfrm>
          <a:prstGeom prst="roundRect">
            <a:avLst>
              <a:gd name="adj" fmla="val 1153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57943" y="4816174"/>
            <a:ext cx="2544384" cy="553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spc="100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</a:p>
          <a:p>
            <a:pPr algn="ctr" defTabSz="914608">
              <a:tabLst>
                <a:tab pos="4665639" algn="l"/>
              </a:tabLst>
            </a:pPr>
            <a:endParaRPr lang="en-US" sz="1400" spc="1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4045304"/>
            <a:ext cx="446703" cy="6858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54110" y="3926260"/>
            <a:ext cx="1305973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026651" y="392626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3660775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PROJECT MANAGER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3888632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4196178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5118126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ANOTHER NAME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5319212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5700263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84" y="-269462"/>
            <a:ext cx="5484386" cy="42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8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act with Ma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F0CC529-6FB1-5E46-BC5C-4F7E70AAE6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9577" y="-343478"/>
            <a:ext cx="5695139" cy="440078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B200B7-0EC0-B545-982E-1F56089A8B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2963" y="2870791"/>
            <a:ext cx="3434822" cy="1360968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4A53C0E1-CCF4-C24E-A0FF-C24F9DBA49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3041" y="4046678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Project Manager Name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61F9967-CE14-F746-8202-765BEAAC85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3041" y="4347225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437B4F26-4BF5-BB4A-B0A2-96BCEF550B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3041" y="464587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3452415-2FD2-B941-A0A2-772E01B31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2511" y="5493952"/>
            <a:ext cx="441272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Another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CE3F67E-BF1D-D941-9E60-AE95BD5843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511" y="5794499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2F3A7549-8177-3E49-968D-AE54A2FED1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2511" y="6082520"/>
            <a:ext cx="4413250" cy="27432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179211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15" name="Rounded Rectangle 14"/>
          <p:cNvSpPr/>
          <p:nvPr userDrawn="1"/>
        </p:nvSpPr>
        <p:spPr>
          <a:xfrm>
            <a:off x="-1" y="998396"/>
            <a:ext cx="2702327" cy="999738"/>
          </a:xfrm>
          <a:prstGeom prst="roundRect">
            <a:avLst>
              <a:gd name="adj" fmla="val 954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1312334"/>
            <a:ext cx="446703" cy="6858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054110" y="1193290"/>
            <a:ext cx="1354186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026651" y="119329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341007" y="1994315"/>
            <a:ext cx="2269465" cy="584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spc="100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</a:p>
          <a:p>
            <a:pPr algn="ctr" defTabSz="914608">
              <a:tabLst>
                <a:tab pos="4665639" algn="l"/>
              </a:tabLst>
            </a:pPr>
            <a:endParaRPr lang="en-US" sz="1400" spc="1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1233488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PROJECT MANAGER NAME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1461345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1768891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29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2690839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ANOTHER NAME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2891925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1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3272976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76648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This is the RSG Palette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4395" y="2968830"/>
            <a:ext cx="7220198" cy="1840676"/>
            <a:chOff x="724395" y="2968830"/>
            <a:chExt cx="7220198" cy="1318161"/>
          </a:xfrm>
        </p:grpSpPr>
        <p:sp>
          <p:nvSpPr>
            <p:cNvPr id="5" name="Rectangle 4"/>
            <p:cNvSpPr/>
            <p:nvPr/>
          </p:nvSpPr>
          <p:spPr>
            <a:xfrm>
              <a:off x="724395" y="2968830"/>
              <a:ext cx="1472540" cy="13181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5689" y="2968830"/>
              <a:ext cx="1472540" cy="131816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6983" y="2968830"/>
              <a:ext cx="593765" cy="1009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95752" y="2968830"/>
              <a:ext cx="593765" cy="1009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72646" y="2968830"/>
              <a:ext cx="593765" cy="10094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61415" y="2968830"/>
              <a:ext cx="593765" cy="10094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50184" y="2968830"/>
              <a:ext cx="593765" cy="10094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350828" y="2968830"/>
              <a:ext cx="593765" cy="10094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06984" y="4085111"/>
              <a:ext cx="1282534" cy="2018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96399" y="4085111"/>
              <a:ext cx="1282534" cy="2018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0184" y="4085111"/>
              <a:ext cx="1282534" cy="2018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629395" y="4785757"/>
            <a:ext cx="306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main colors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4868884" y="2701036"/>
            <a:ext cx="3063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Pop/accent colors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251366" y="4833257"/>
            <a:ext cx="3681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Neutrals of grey and light warm yellow</a:t>
            </a:r>
          </a:p>
        </p:txBody>
      </p:sp>
    </p:spTree>
    <p:extLst>
      <p:ext uri="{BB962C8B-B14F-4D97-AF65-F5344CB8AC3E}">
        <p14:creationId xmlns:p14="http://schemas.microsoft.com/office/powerpoint/2010/main" val="315751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A048C-7100-1941-BBAF-3E65C866C685}"/>
              </a:ext>
            </a:extLst>
          </p:cNvPr>
          <p:cNvGrpSpPr/>
          <p:nvPr userDrawn="1"/>
        </p:nvGrpSpPr>
        <p:grpSpPr>
          <a:xfrm>
            <a:off x="316670" y="0"/>
            <a:ext cx="8820294" cy="6578930"/>
            <a:chOff x="118753" y="0"/>
            <a:chExt cx="9261309" cy="657893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889F620-46E4-F44B-9CFD-638A9B7EF53E}"/>
                </a:ext>
              </a:extLst>
            </p:cNvPr>
            <p:cNvGrpSpPr/>
            <p:nvPr userDrawn="1"/>
          </p:nvGrpSpPr>
          <p:grpSpPr>
            <a:xfrm>
              <a:off x="696137" y="0"/>
              <a:ext cx="8683925" cy="6112174"/>
              <a:chOff x="458637" y="0"/>
              <a:chExt cx="8683925" cy="611217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C0DF8BA-E84C-6044-B1EB-F75C215A3606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8637" y="0"/>
                <a:ext cx="8683925" cy="6112174"/>
              </a:xfrm>
              <a:prstGeom prst="rect">
                <a:avLst/>
              </a:prstGeom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3E034FB-7AEB-3F4D-AEDC-748A2BAB279F}"/>
                  </a:ext>
                </a:extLst>
              </p:cNvPr>
              <p:cNvGrpSpPr/>
              <p:nvPr userDrawn="1"/>
            </p:nvGrpSpPr>
            <p:grpSpPr>
              <a:xfrm>
                <a:off x="1290446" y="1328664"/>
                <a:ext cx="7207078" cy="4534271"/>
                <a:chOff x="1290446" y="1328664"/>
                <a:chExt cx="7207078" cy="4534271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DEF96481-3CC7-D049-98B6-ADFB938B9013}"/>
                    </a:ext>
                  </a:extLst>
                </p:cNvPr>
                <p:cNvGrpSpPr/>
                <p:nvPr userDrawn="1"/>
              </p:nvGrpSpPr>
              <p:grpSpPr>
                <a:xfrm>
                  <a:off x="1290446" y="1328664"/>
                  <a:ext cx="4393930" cy="4534271"/>
                  <a:chOff x="1092125" y="1183972"/>
                  <a:chExt cx="4393930" cy="4534271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179DA43B-5BC8-0549-AD2E-AD5B793F819D}"/>
                      </a:ext>
                    </a:extLst>
                  </p:cNvPr>
                  <p:cNvSpPr txBox="1"/>
                  <p:nvPr/>
                </p:nvSpPr>
                <p:spPr>
                  <a:xfrm>
                    <a:off x="4168579" y="4583872"/>
                    <a:ext cx="298255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TX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F284E41-E3F0-B140-8138-B78B39914F3A}"/>
                      </a:ext>
                    </a:extLst>
                  </p:cNvPr>
                  <p:cNvSpPr txBox="1"/>
                  <p:nvPr/>
                </p:nvSpPr>
                <p:spPr>
                  <a:xfrm>
                    <a:off x="5189482" y="4628954"/>
                    <a:ext cx="296573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LA</a:t>
                    </a: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8A1ECFB-01FC-6442-A859-C3402518F176}"/>
                      </a:ext>
                    </a:extLst>
                  </p:cNvPr>
                  <p:cNvSpPr txBox="1"/>
                  <p:nvPr/>
                </p:nvSpPr>
                <p:spPr>
                  <a:xfrm>
                    <a:off x="1688495" y="2689269"/>
                    <a:ext cx="318452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NV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1E1BBB0-D931-714D-81AA-EAAA8780D08C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125" y="2845385"/>
                    <a:ext cx="30835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CA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EE16AC2-688A-084E-A7AC-6C412F3D2469}"/>
                      </a:ext>
                    </a:extLst>
                  </p:cNvPr>
                  <p:cNvSpPr txBox="1"/>
                  <p:nvPr/>
                </p:nvSpPr>
                <p:spPr>
                  <a:xfrm>
                    <a:off x="1465813" y="1753919"/>
                    <a:ext cx="316770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OR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D5938A35-ECE4-D942-9421-4FC994F35C8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8495" y="1183972"/>
                    <a:ext cx="34370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WA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B2BD8FA9-90AC-2945-AEC8-F14677025B22}"/>
                      </a:ext>
                    </a:extLst>
                  </p:cNvPr>
                  <p:cNvSpPr txBox="1"/>
                  <p:nvPr/>
                </p:nvSpPr>
                <p:spPr>
                  <a:xfrm>
                    <a:off x="2292706" y="2027361"/>
                    <a:ext cx="28310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ID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DBE57C0-BAA5-9941-94B5-6085EA82F7AE}"/>
                      </a:ext>
                    </a:extLst>
                  </p:cNvPr>
                  <p:cNvSpPr txBox="1"/>
                  <p:nvPr/>
                </p:nvSpPr>
                <p:spPr>
                  <a:xfrm>
                    <a:off x="2967125" y="1520782"/>
                    <a:ext cx="331918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MT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D64C05E-129E-8940-9AD6-76A99798794D}"/>
                      </a:ext>
                    </a:extLst>
                  </p:cNvPr>
                  <p:cNvSpPr txBox="1"/>
                  <p:nvPr/>
                </p:nvSpPr>
                <p:spPr>
                  <a:xfrm>
                    <a:off x="4097770" y="1643252"/>
                    <a:ext cx="323503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ND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F2DE498-8A54-DA45-9077-45337AD9A7F3}"/>
                      </a:ext>
                    </a:extLst>
                  </p:cNvPr>
                  <p:cNvSpPr txBox="1"/>
                  <p:nvPr/>
                </p:nvSpPr>
                <p:spPr>
                  <a:xfrm>
                    <a:off x="4115525" y="2162897"/>
                    <a:ext cx="30498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SD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CB6BBB2-E90F-374D-8F3B-D7A3A259905B}"/>
                      </a:ext>
                    </a:extLst>
                  </p:cNvPr>
                  <p:cNvSpPr txBox="1"/>
                  <p:nvPr/>
                </p:nvSpPr>
                <p:spPr>
                  <a:xfrm>
                    <a:off x="3116754" y="2318844"/>
                    <a:ext cx="33528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WY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4D7757A-3286-8F41-ABE4-5F53BEF20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274931" y="3081259"/>
                    <a:ext cx="316770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CO</a:t>
                    </a: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35D9C48-FD0A-6D48-A521-F4F3F576F732}"/>
                      </a:ext>
                    </a:extLst>
                  </p:cNvPr>
                  <p:cNvSpPr txBox="1"/>
                  <p:nvPr/>
                </p:nvSpPr>
                <p:spPr>
                  <a:xfrm>
                    <a:off x="3097274" y="3933850"/>
                    <a:ext cx="34706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NM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6613A7A-9DE0-4A48-A8A4-6191F41D127E}"/>
                      </a:ext>
                    </a:extLst>
                  </p:cNvPr>
                  <p:cNvSpPr txBox="1"/>
                  <p:nvPr/>
                </p:nvSpPr>
                <p:spPr>
                  <a:xfrm>
                    <a:off x="2260261" y="3798507"/>
                    <a:ext cx="30162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AZ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1B6DC44A-DC1F-3C43-8F91-38BC9C2972C2}"/>
                      </a:ext>
                    </a:extLst>
                  </p:cNvPr>
                  <p:cNvSpPr txBox="1"/>
                  <p:nvPr/>
                </p:nvSpPr>
                <p:spPr>
                  <a:xfrm>
                    <a:off x="4455355" y="3839396"/>
                    <a:ext cx="315086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OK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F5FE61FF-EDF7-4A45-9097-7EF3DED2E512}"/>
                      </a:ext>
                    </a:extLst>
                  </p:cNvPr>
                  <p:cNvSpPr txBox="1"/>
                  <p:nvPr/>
                </p:nvSpPr>
                <p:spPr>
                  <a:xfrm>
                    <a:off x="4309975" y="3280648"/>
                    <a:ext cx="294888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KS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2D556CBF-35D1-AB48-A8B4-4AD0F26CDBF8}"/>
                      </a:ext>
                    </a:extLst>
                  </p:cNvPr>
                  <p:cNvSpPr txBox="1"/>
                  <p:nvPr/>
                </p:nvSpPr>
                <p:spPr>
                  <a:xfrm>
                    <a:off x="4790024" y="1816039"/>
                    <a:ext cx="34706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MN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45B8F44-BD59-E043-8D38-F9A3CB693609}"/>
                      </a:ext>
                    </a:extLst>
                  </p:cNvPr>
                  <p:cNvSpPr txBox="1"/>
                  <p:nvPr/>
                </p:nvSpPr>
                <p:spPr>
                  <a:xfrm>
                    <a:off x="5106238" y="3290523"/>
                    <a:ext cx="348749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MO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0641A79-6C84-6A46-9BBF-EDCBFDFECA6F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308" y="3933850"/>
                    <a:ext cx="30835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AR</a:t>
                    </a: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D377C12-4B6C-8845-A2DC-71ECDE776517}"/>
                      </a:ext>
                    </a:extLst>
                  </p:cNvPr>
                  <p:cNvSpPr txBox="1"/>
                  <p:nvPr/>
                </p:nvSpPr>
                <p:spPr>
                  <a:xfrm>
                    <a:off x="1622680" y="4898200"/>
                    <a:ext cx="30667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AK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2B8DF42-D7BB-7A42-9C01-28062A0226E0}"/>
                      </a:ext>
                    </a:extLst>
                  </p:cNvPr>
                  <p:cNvSpPr txBox="1"/>
                  <p:nvPr/>
                </p:nvSpPr>
                <p:spPr>
                  <a:xfrm>
                    <a:off x="3077957" y="5508634"/>
                    <a:ext cx="28310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HI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2176CFE-7CE3-5E4A-A38F-FFA7506BD98B}"/>
                    </a:ext>
                  </a:extLst>
                </p:cNvPr>
                <p:cNvSpPr txBox="1"/>
                <p:nvPr userDrawn="1"/>
              </p:nvSpPr>
              <p:spPr>
                <a:xfrm>
                  <a:off x="8165606" y="1463524"/>
                  <a:ext cx="331918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ME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48DBA48-A455-3844-8160-83D6212BA605}"/>
                    </a:ext>
                  </a:extLst>
                </p:cNvPr>
                <p:cNvSpPr txBox="1"/>
                <p:nvPr userDrawn="1"/>
              </p:nvSpPr>
              <p:spPr>
                <a:xfrm>
                  <a:off x="7975477" y="1916629"/>
                  <a:ext cx="32350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NH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577A3BA-D8D4-A34F-B9A7-036C0FE2F176}"/>
                    </a:ext>
                  </a:extLst>
                </p:cNvPr>
                <p:cNvSpPr txBox="1"/>
                <p:nvPr userDrawn="1"/>
              </p:nvSpPr>
              <p:spPr>
                <a:xfrm>
                  <a:off x="7775490" y="1780830"/>
                  <a:ext cx="30330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VT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E780FA6-7198-D840-A22B-C2347E6EAE9D}"/>
                    </a:ext>
                  </a:extLst>
                </p:cNvPr>
                <p:cNvSpPr txBox="1"/>
                <p:nvPr userDrawn="1"/>
              </p:nvSpPr>
              <p:spPr>
                <a:xfrm>
                  <a:off x="7562044" y="2153354"/>
                  <a:ext cx="310038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NY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DD15249-F453-974B-A0D3-5D10456F7BA5}"/>
                    </a:ext>
                  </a:extLst>
                </p:cNvPr>
                <p:cNvSpPr txBox="1"/>
                <p:nvPr userDrawn="1"/>
              </p:nvSpPr>
              <p:spPr>
                <a:xfrm>
                  <a:off x="7233564" y="2680130"/>
                  <a:ext cx="304987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PA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97156D9-CCFF-B34F-950D-22DE8FC9BFB7}"/>
                    </a:ext>
                  </a:extLst>
                </p:cNvPr>
                <p:cNvSpPr txBox="1"/>
                <p:nvPr userDrawn="1"/>
              </p:nvSpPr>
              <p:spPr>
                <a:xfrm>
                  <a:off x="7980095" y="2290986"/>
                  <a:ext cx="299939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CT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868DCEF2-E6EA-214E-81DE-1F4F611E7918}"/>
                    </a:ext>
                  </a:extLst>
                </p:cNvPr>
                <p:cNvSpPr txBox="1"/>
                <p:nvPr userDrawn="1"/>
              </p:nvSpPr>
              <p:spPr>
                <a:xfrm>
                  <a:off x="8064666" y="2075100"/>
                  <a:ext cx="340334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MA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17B66A4-FBA9-F944-A91C-51695F2608E7}"/>
                    </a:ext>
                  </a:extLst>
                </p:cNvPr>
                <p:cNvSpPr txBox="1"/>
                <p:nvPr userDrawn="1"/>
              </p:nvSpPr>
              <p:spPr>
                <a:xfrm>
                  <a:off x="7378525" y="3238080"/>
                  <a:ext cx="311720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VA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F565710-97E3-084B-98ED-8402C801F2F4}"/>
                    </a:ext>
                  </a:extLst>
                </p:cNvPr>
                <p:cNvSpPr txBox="1"/>
                <p:nvPr userDrawn="1"/>
              </p:nvSpPr>
              <p:spPr>
                <a:xfrm>
                  <a:off x="7238235" y="3997687"/>
                  <a:ext cx="29657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SC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89C2B07-2162-1A43-AF2A-E6702D4C01FC}"/>
                    </a:ext>
                  </a:extLst>
                </p:cNvPr>
                <p:cNvSpPr txBox="1"/>
                <p:nvPr userDrawn="1"/>
              </p:nvSpPr>
              <p:spPr>
                <a:xfrm>
                  <a:off x="6881170" y="4354419"/>
                  <a:ext cx="316770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GA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0DC18607-A128-4A4D-8EE4-7E93C055A27E}"/>
                    </a:ext>
                  </a:extLst>
                </p:cNvPr>
                <p:cNvSpPr txBox="1"/>
                <p:nvPr userDrawn="1"/>
              </p:nvSpPr>
              <p:spPr>
                <a:xfrm>
                  <a:off x="6300867" y="4325732"/>
                  <a:ext cx="29657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AL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E1CB704-CFF7-484A-9489-0CFCD12808D4}"/>
                    </a:ext>
                  </a:extLst>
                </p:cNvPr>
                <p:cNvSpPr txBox="1"/>
                <p:nvPr userDrawn="1"/>
              </p:nvSpPr>
              <p:spPr>
                <a:xfrm>
                  <a:off x="5813472" y="4391935"/>
                  <a:ext cx="328551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MS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5960534-8797-8F42-B2FC-20C985FEE139}"/>
                    </a:ext>
                  </a:extLst>
                </p:cNvPr>
                <p:cNvSpPr txBox="1"/>
                <p:nvPr userDrawn="1"/>
              </p:nvSpPr>
              <p:spPr>
                <a:xfrm>
                  <a:off x="6457779" y="3442450"/>
                  <a:ext cx="29825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KY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A820470-781D-D140-8C7D-EFFD6BA917C0}"/>
                    </a:ext>
                  </a:extLst>
                </p:cNvPr>
                <p:cNvSpPr txBox="1"/>
                <p:nvPr userDrawn="1"/>
              </p:nvSpPr>
              <p:spPr>
                <a:xfrm>
                  <a:off x="6619086" y="2888131"/>
                  <a:ext cx="32518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OH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9E3BD50-6F19-5D4F-A94F-6229B3CB09D9}"/>
                    </a:ext>
                  </a:extLst>
                </p:cNvPr>
                <p:cNvSpPr txBox="1"/>
                <p:nvPr userDrawn="1"/>
              </p:nvSpPr>
              <p:spPr>
                <a:xfrm>
                  <a:off x="8188049" y="2236579"/>
                  <a:ext cx="274691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1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RI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CD9C874-E699-A84A-BE62-94A884870C67}"/>
                </a:ext>
              </a:extLst>
            </p:cNvPr>
            <p:cNvGrpSpPr/>
            <p:nvPr userDrawn="1"/>
          </p:nvGrpSpPr>
          <p:grpSpPr>
            <a:xfrm>
              <a:off x="118753" y="4534996"/>
              <a:ext cx="4231645" cy="2043934"/>
              <a:chOff x="118753" y="4534996"/>
              <a:chExt cx="4231645" cy="2043934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ECAF1CF-481B-7141-B79F-FDA0A5ADDFF3}"/>
                  </a:ext>
                </a:extLst>
              </p:cNvPr>
              <p:cNvSpPr/>
              <p:nvPr userDrawn="1"/>
            </p:nvSpPr>
            <p:spPr>
              <a:xfrm>
                <a:off x="118753" y="4534996"/>
                <a:ext cx="3395025" cy="20439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14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67D82DC-2F7F-D040-8332-EE72885C76E2}"/>
                  </a:ext>
                </a:extLst>
              </p:cNvPr>
              <p:cNvSpPr/>
              <p:nvPr userDrawn="1"/>
            </p:nvSpPr>
            <p:spPr>
              <a:xfrm>
                <a:off x="3208478" y="5519438"/>
                <a:ext cx="1141920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14"/>
              </a:p>
            </p:txBody>
          </p:sp>
        </p:grp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id="{23EE3817-8F6F-E943-9D3E-0CB85CF1A3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83" y="187278"/>
            <a:ext cx="9163253" cy="74347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BC33D6-EFA5-2D4A-A36D-C22D551C89F2}"/>
              </a:ext>
            </a:extLst>
          </p:cNvPr>
          <p:cNvSpPr/>
          <p:nvPr userDrawn="1"/>
        </p:nvSpPr>
        <p:spPr>
          <a:xfrm>
            <a:off x="9144000" y="1931927"/>
            <a:ext cx="1259466" cy="5363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305B5D-210C-334F-B233-3AD7720CF793}"/>
              </a:ext>
            </a:extLst>
          </p:cNvPr>
          <p:cNvSpPr/>
          <p:nvPr userDrawn="1"/>
        </p:nvSpPr>
        <p:spPr>
          <a:xfrm>
            <a:off x="760593" y="3358"/>
            <a:ext cx="3436244" cy="1072632"/>
          </a:xfrm>
          <a:prstGeom prst="rect">
            <a:avLst/>
          </a:prstGeom>
          <a:gradFill flip="none" rotWithShape="1">
            <a:gsLst>
              <a:gs pos="28000">
                <a:schemeClr val="bg1"/>
              </a:gs>
              <a:gs pos="9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D12886C-4C07-6B43-9256-D658B3BC32B8}"/>
              </a:ext>
            </a:extLst>
          </p:cNvPr>
          <p:cNvGrpSpPr/>
          <p:nvPr userDrawn="1"/>
        </p:nvGrpSpPr>
        <p:grpSpPr>
          <a:xfrm>
            <a:off x="-610629" y="323435"/>
            <a:ext cx="2286000" cy="1606899"/>
            <a:chOff x="-641160" y="323434"/>
            <a:chExt cx="2400300" cy="1606899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E28FE86-20B8-8A4B-85C9-9B37E297853D}"/>
                </a:ext>
              </a:extLst>
            </p:cNvPr>
            <p:cNvGrpSpPr/>
            <p:nvPr userDrawn="1"/>
          </p:nvGrpSpPr>
          <p:grpSpPr>
            <a:xfrm>
              <a:off x="-641160" y="323434"/>
              <a:ext cx="2400300" cy="1473200"/>
              <a:chOff x="-641160" y="323434"/>
              <a:chExt cx="2400300" cy="1473200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30FB9D15-6050-2F44-8BD1-80D67EF49BE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-641160" y="323434"/>
                <a:ext cx="2400300" cy="1473200"/>
              </a:xfrm>
              <a:prstGeom prst="rect">
                <a:avLst/>
              </a:prstGeom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C64B70E-306F-EA42-86A5-CEFCB51678C5}"/>
                  </a:ext>
                </a:extLst>
              </p:cNvPr>
              <p:cNvSpPr txBox="1"/>
              <p:nvPr/>
            </p:nvSpPr>
            <p:spPr>
              <a:xfrm>
                <a:off x="751541" y="795644"/>
                <a:ext cx="306671" cy="209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62">
                    <a:solidFill>
                      <a:schemeClr val="bg2">
                        <a:lumMod val="75000"/>
                      </a:schemeClr>
                    </a:solidFill>
                    <a:latin typeface="Gotham Book" pitchFamily="2" charset="0"/>
                    <a:cs typeface="Gotham Book" pitchFamily="2" charset="0"/>
                  </a:rPr>
                  <a:t>AK</a:t>
                </a:r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2D32982-1487-7D48-B4DE-B1CE8B22CF21}"/>
                </a:ext>
              </a:extLst>
            </p:cNvPr>
            <p:cNvSpPr/>
            <p:nvPr/>
          </p:nvSpPr>
          <p:spPr>
            <a:xfrm rot="16200000">
              <a:off x="-483402" y="1183826"/>
              <a:ext cx="1227281" cy="265734"/>
            </a:xfrm>
            <a:prstGeom prst="rect">
              <a:avLst/>
            </a:prstGeom>
            <a:gradFill flip="none" rotWithShape="1">
              <a:gsLst>
                <a:gs pos="28000">
                  <a:schemeClr val="bg1"/>
                </a:gs>
                <a:gs pos="90000">
                  <a:schemeClr val="bg1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4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61D6C91-3345-5845-8225-56CCE06217EC}"/>
              </a:ext>
            </a:extLst>
          </p:cNvPr>
          <p:cNvGrpSpPr/>
          <p:nvPr userDrawn="1"/>
        </p:nvGrpSpPr>
        <p:grpSpPr>
          <a:xfrm>
            <a:off x="462814" y="3871235"/>
            <a:ext cx="701524" cy="520700"/>
            <a:chOff x="482950" y="3859737"/>
            <a:chExt cx="736600" cy="52070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12E9E42-2D84-7748-8C91-9C76F5C162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82950" y="3859737"/>
              <a:ext cx="736600" cy="520700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28FD7C3-8F6C-4648-94BC-CEC3263ABB1F}"/>
                </a:ext>
              </a:extLst>
            </p:cNvPr>
            <p:cNvSpPr txBox="1"/>
            <p:nvPr userDrawn="1"/>
          </p:nvSpPr>
          <p:spPr>
            <a:xfrm>
              <a:off x="867814" y="3904643"/>
              <a:ext cx="283107" cy="209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62">
                  <a:solidFill>
                    <a:schemeClr val="bg2">
                      <a:lumMod val="75000"/>
                    </a:schemeClr>
                  </a:solidFill>
                  <a:latin typeface="Gotham Book" pitchFamily="2" charset="0"/>
                  <a:cs typeface="Gotham Book" pitchFamily="2" charset="0"/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5888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1BCFE8-4347-4D76-9AC6-66ABE36D7EDE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B6DEAE-6373-4D6B-A976-B1D534781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3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8BD3-35B9-4521-9E2A-CCCD72FF3516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EF4-5D2C-4131-A842-BB5ECB4CE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9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77058" y="275704"/>
            <a:ext cx="0" cy="959662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71215"/>
            <a:ext cx="299283" cy="29928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265266"/>
            <a:ext cx="9143999" cy="89537"/>
            <a:chOff x="1" y="6276051"/>
            <a:chExt cx="9143999" cy="8953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1" y="6365588"/>
              <a:ext cx="8565430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565431" y="6276051"/>
              <a:ext cx="95250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660681" y="6276051"/>
              <a:ext cx="81015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741696" y="6365588"/>
              <a:ext cx="402304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8457258" y="6439474"/>
            <a:ext cx="381000" cy="2308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r"/>
            <a:fld id="{6AFB2962-CD7A-BA4A-83EB-E335D01B9653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5" r:id="rId3"/>
    <p:sldLayoutId id="2147483674" r:id="rId4"/>
    <p:sldLayoutId id="2147483660" r:id="rId5"/>
    <p:sldLayoutId id="2147483661" r:id="rId6"/>
    <p:sldLayoutId id="2147483672" r:id="rId7"/>
    <p:sldLayoutId id="2147483653" r:id="rId8"/>
    <p:sldLayoutId id="2147483673" r:id="rId9"/>
    <p:sldLayoutId id="2147483671" r:id="rId10"/>
    <p:sldLayoutId id="2147483679" r:id="rId11"/>
    <p:sldLayoutId id="2147483667" r:id="rId12"/>
    <p:sldLayoutId id="2147483668" r:id="rId13"/>
    <p:sldLayoutId id="2147483669" r:id="rId14"/>
    <p:sldLayoutId id="2147483682" r:id="rId15"/>
    <p:sldLayoutId id="2147483670" r:id="rId16"/>
    <p:sldLayoutId id="2147483675" r:id="rId17"/>
    <p:sldLayoutId id="2147483676" r:id="rId18"/>
    <p:sldLayoutId id="2147483677" r:id="rId19"/>
    <p:sldLayoutId id="2147483681" r:id="rId20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8463" indent="-2794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nbviewer.jupyter.org/github/SANDAG/ABM/blob/5d41be0545f750edd1c08b91b09b254c1fff63c2/src/asim_cross_border/notebooks/cross_border_validation.ipynb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ctivitySim/activitysim/pull/48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B616A3-88D3-4FE1-869E-45DBDC534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59844" y="2950340"/>
            <a:ext cx="5146401" cy="934919"/>
          </a:xfrm>
        </p:spPr>
        <p:txBody>
          <a:bodyPr/>
          <a:lstStyle/>
          <a:p>
            <a:r>
              <a:rPr lang="en-US" dirty="0"/>
              <a:t>Tour Origin-Destination Choice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DEDCD-C444-45E0-AD11-B96D6934C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September 28, 2021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36A73-1BCF-42D6-BF39-43F65D22D7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ActivitySim Consortium Meeting</a:t>
            </a:r>
          </a:p>
        </p:txBody>
      </p:sp>
    </p:spTree>
    <p:extLst>
      <p:ext uri="{BB962C8B-B14F-4D97-AF65-F5344CB8AC3E}">
        <p14:creationId xmlns:p14="http://schemas.microsoft.com/office/powerpoint/2010/main" val="344730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5" y="1665514"/>
            <a:ext cx="7473980" cy="4040215"/>
          </a:xfrm>
        </p:spPr>
        <p:txBody>
          <a:bodyPr>
            <a:noAutofit/>
          </a:bodyPr>
          <a:lstStyle/>
          <a:p>
            <a:pPr>
              <a:lnSpc>
                <a:spcPts val="4600"/>
              </a:lnSpc>
            </a:pPr>
            <a:r>
              <a:rPr lang="en-US" dirty="0"/>
              <a:t>History &amp; Objectives</a:t>
            </a:r>
          </a:p>
          <a:p>
            <a:pPr>
              <a:lnSpc>
                <a:spcPts val="4600"/>
              </a:lnSpc>
            </a:pPr>
            <a:r>
              <a:rPr lang="en-US" dirty="0"/>
              <a:t>Model Structure</a:t>
            </a:r>
          </a:p>
          <a:p>
            <a:pPr>
              <a:lnSpc>
                <a:spcPts val="4600"/>
              </a:lnSpc>
            </a:pPr>
            <a:r>
              <a:rPr lang="en-US" dirty="0"/>
              <a:t>Utilities</a:t>
            </a:r>
          </a:p>
          <a:p>
            <a:pPr>
              <a:lnSpc>
                <a:spcPts val="4600"/>
              </a:lnSpc>
            </a:pPr>
            <a:r>
              <a:rPr lang="en-US" dirty="0"/>
              <a:t>Results</a:t>
            </a:r>
          </a:p>
          <a:p>
            <a:pPr>
              <a:lnSpc>
                <a:spcPts val="4600"/>
              </a:lnSpc>
            </a:pPr>
            <a:r>
              <a:rPr lang="en-US" dirty="0"/>
              <a:t>Potential Use Cases</a:t>
            </a:r>
          </a:p>
          <a:p>
            <a:pPr>
              <a:lnSpc>
                <a:spcPts val="4600"/>
              </a:lnSpc>
            </a:pPr>
            <a:r>
              <a:rPr lang="en-US" dirty="0"/>
              <a:t>Q&amp;A</a:t>
            </a:r>
          </a:p>
          <a:p>
            <a:pPr>
              <a:lnSpc>
                <a:spcPts val="46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3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History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6" y="1665514"/>
            <a:ext cx="8438283" cy="4581050"/>
          </a:xfrm>
        </p:spPr>
        <p:txBody>
          <a:bodyPr>
            <a:noAutofit/>
          </a:bodyPr>
          <a:lstStyle/>
          <a:p>
            <a:pPr>
              <a:lnSpc>
                <a:spcPts val="4600"/>
              </a:lnSpc>
            </a:pPr>
            <a:r>
              <a:rPr lang="en-US" sz="2800" dirty="0"/>
              <a:t>Migrate the existing SANDAG Mexican Resident Cross Border (CB) Travel Model from CT-RAMP to ActivitySim software</a:t>
            </a:r>
          </a:p>
          <a:p>
            <a:pPr>
              <a:lnSpc>
                <a:spcPts val="4600"/>
              </a:lnSpc>
            </a:pPr>
            <a:endParaRPr lang="en-US" sz="2800" dirty="0"/>
          </a:p>
          <a:p>
            <a:pPr>
              <a:lnSpc>
                <a:spcPts val="4600"/>
              </a:lnSpc>
            </a:pPr>
            <a:r>
              <a:rPr lang="en-US" sz="2800" dirty="0"/>
              <a:t>Prove ActivitySim’s promise of runtime performance and extensibility</a:t>
            </a:r>
          </a:p>
        </p:txBody>
      </p:sp>
    </p:spTree>
    <p:extLst>
      <p:ext uri="{BB962C8B-B14F-4D97-AF65-F5344CB8AC3E}">
        <p14:creationId xmlns:p14="http://schemas.microsoft.com/office/powerpoint/2010/main" val="119721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CB Model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70D9FC-A2AF-4FE3-BF69-85EFA94B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8041"/>
          <a:stretch>
            <a:fillRect/>
          </a:stretch>
        </p:blipFill>
        <p:spPr bwMode="auto">
          <a:xfrm>
            <a:off x="1606626" y="864718"/>
            <a:ext cx="6781800" cy="571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A2C11E-4B3F-4541-8855-8D6C6720B72F}"/>
              </a:ext>
            </a:extLst>
          </p:cNvPr>
          <p:cNvSpPr/>
          <p:nvPr/>
        </p:nvSpPr>
        <p:spPr>
          <a:xfrm>
            <a:off x="4676775" y="2247900"/>
            <a:ext cx="1029962" cy="542926"/>
          </a:xfrm>
          <a:prstGeom prst="rect">
            <a:avLst/>
          </a:prstGeom>
          <a:noFill/>
          <a:ln w="857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391FBC-19AB-416C-8833-BD2EED001612}"/>
              </a:ext>
            </a:extLst>
          </p:cNvPr>
          <p:cNvSpPr txBox="1"/>
          <p:nvPr/>
        </p:nvSpPr>
        <p:spPr>
          <a:xfrm>
            <a:off x="3988616" y="122238"/>
            <a:ext cx="366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Talking about this </a:t>
            </a:r>
            <a:r>
              <a:rPr lang="en-US" dirty="0" err="1">
                <a:solidFill>
                  <a:srgbClr val="FF0000"/>
                </a:solidFill>
              </a:rPr>
              <a:t>submodel</a:t>
            </a:r>
            <a:r>
              <a:rPr lang="en-US" dirty="0">
                <a:solidFill>
                  <a:srgbClr val="FF0000"/>
                </a:solidFill>
              </a:rPr>
              <a:t> today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E6EA6F-86A2-4E6B-BFAF-731F38FB0AEE}"/>
              </a:ext>
            </a:extLst>
          </p:cNvPr>
          <p:cNvCxnSpPr>
            <a:cxnSpLocks/>
          </p:cNvCxnSpPr>
          <p:nvPr/>
        </p:nvCxnSpPr>
        <p:spPr>
          <a:xfrm>
            <a:off x="4217216" y="396320"/>
            <a:ext cx="394937" cy="17753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892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Tour OD Choice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4" y="1665514"/>
            <a:ext cx="7789665" cy="4040215"/>
          </a:xfrm>
        </p:spPr>
        <p:txBody>
          <a:bodyPr>
            <a:noAutofit/>
          </a:bodyPr>
          <a:lstStyle/>
          <a:p>
            <a:r>
              <a:rPr lang="en-US" sz="2800" dirty="0"/>
              <a:t>User inputs number of tours, such as 115,000</a:t>
            </a:r>
          </a:p>
          <a:p>
            <a:endParaRPr lang="en-US" sz="2800" dirty="0"/>
          </a:p>
          <a:p>
            <a:r>
              <a:rPr lang="en-US" sz="2800" dirty="0"/>
              <a:t>Assign each tour an origin and destination since neither is known</a:t>
            </a:r>
          </a:p>
          <a:p>
            <a:endParaRPr lang="en-US" sz="2800" dirty="0"/>
          </a:p>
          <a:p>
            <a:r>
              <a:rPr lang="en-US" sz="2800" dirty="0"/>
              <a:t>In this case, the origin is a port of entry for crossing border and the destination is the primary location within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23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Tour OD Choice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0B6D13-2581-4B1E-A4B8-5EEEB92E911B}"/>
              </a:ext>
            </a:extLst>
          </p:cNvPr>
          <p:cNvCxnSpPr/>
          <p:nvPr/>
        </p:nvCxnSpPr>
        <p:spPr>
          <a:xfrm flipV="1">
            <a:off x="990600" y="4125023"/>
            <a:ext cx="7162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AB821A6-2E39-4509-A27B-04ADEB844F09}"/>
              </a:ext>
            </a:extLst>
          </p:cNvPr>
          <p:cNvSpPr txBox="1"/>
          <p:nvPr/>
        </p:nvSpPr>
        <p:spPr>
          <a:xfrm rot="21063556">
            <a:off x="970696" y="461628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20663-FE61-4BE0-8086-F587FCD0C0CA}"/>
              </a:ext>
            </a:extLst>
          </p:cNvPr>
          <p:cNvSpPr txBox="1"/>
          <p:nvPr/>
        </p:nvSpPr>
        <p:spPr>
          <a:xfrm rot="21063556">
            <a:off x="1046896" y="499728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Mexico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0BF0513-3E07-4C7D-B14B-9517228724AB}"/>
              </a:ext>
            </a:extLst>
          </p:cNvPr>
          <p:cNvSpPr/>
          <p:nvPr/>
        </p:nvSpPr>
        <p:spPr>
          <a:xfrm rot="21282887">
            <a:off x="2208054" y="4533249"/>
            <a:ext cx="1039965" cy="66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POE</a:t>
            </a:r>
          </a:p>
          <a:p>
            <a:pPr algn="ctr"/>
            <a:r>
              <a:rPr lang="en-US" b="1" dirty="0"/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370F65-4C9A-48CC-AE10-D2AC60F49364}"/>
              </a:ext>
            </a:extLst>
          </p:cNvPr>
          <p:cNvSpPr/>
          <p:nvPr/>
        </p:nvSpPr>
        <p:spPr>
          <a:xfrm>
            <a:off x="3124200" y="2886075"/>
            <a:ext cx="685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Dest A1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7D9D45-20DB-4A4F-B987-26EAA6021422}"/>
              </a:ext>
            </a:extLst>
          </p:cNvPr>
          <p:cNvSpPr/>
          <p:nvPr/>
        </p:nvSpPr>
        <p:spPr>
          <a:xfrm>
            <a:off x="4114800" y="1971675"/>
            <a:ext cx="685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Dest</a:t>
            </a:r>
          </a:p>
          <a:p>
            <a:pPr algn="ctr"/>
            <a:r>
              <a:rPr lang="en-US" dirty="0"/>
              <a:t>B1</a:t>
            </a:r>
          </a:p>
        </p:txBody>
      </p:sp>
      <p:sp>
        <p:nvSpPr>
          <p:cNvPr id="12" name="Down Arrow 13">
            <a:extLst>
              <a:ext uri="{FF2B5EF4-FFF2-40B4-BE49-F238E27FC236}">
                <a16:creationId xmlns:a16="http://schemas.microsoft.com/office/drawing/2014/main" id="{5DBB34A3-5C5B-4333-87B2-F2C8021EA6E0}"/>
              </a:ext>
            </a:extLst>
          </p:cNvPr>
          <p:cNvSpPr/>
          <p:nvPr/>
        </p:nvSpPr>
        <p:spPr>
          <a:xfrm rot="10800000">
            <a:off x="2514600" y="5248275"/>
            <a:ext cx="457200" cy="4572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A16648-FA3B-410E-9D70-3E74795C4E66}"/>
              </a:ext>
            </a:extLst>
          </p:cNvPr>
          <p:cNvSpPr txBox="1"/>
          <p:nvPr/>
        </p:nvSpPr>
        <p:spPr>
          <a:xfrm>
            <a:off x="2971800" y="5172075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Accessibility to population</a:t>
            </a:r>
          </a:p>
        </p:txBody>
      </p:sp>
      <p:sp>
        <p:nvSpPr>
          <p:cNvPr id="14" name="Down Arrow 17">
            <a:extLst>
              <a:ext uri="{FF2B5EF4-FFF2-40B4-BE49-F238E27FC236}">
                <a16:creationId xmlns:a16="http://schemas.microsoft.com/office/drawing/2014/main" id="{96BE71BF-56C1-4B4F-B303-7AE55DEB3546}"/>
              </a:ext>
            </a:extLst>
          </p:cNvPr>
          <p:cNvSpPr/>
          <p:nvPr/>
        </p:nvSpPr>
        <p:spPr>
          <a:xfrm rot="10800000">
            <a:off x="5029201" y="4943474"/>
            <a:ext cx="457200" cy="4572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22D7DC-4F3E-462E-8A37-ED763A6203CD}"/>
              </a:ext>
            </a:extLst>
          </p:cNvPr>
          <p:cNvSpPr txBox="1"/>
          <p:nvPr/>
        </p:nvSpPr>
        <p:spPr>
          <a:xfrm>
            <a:off x="5486400" y="4830544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Accessibility to population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A11D7F-82A8-4DF3-87CF-819AF2ED7EDF}"/>
              </a:ext>
            </a:extLst>
          </p:cNvPr>
          <p:cNvCxnSpPr>
            <a:stCxn id="9" idx="0"/>
            <a:endCxn id="10" idx="2"/>
          </p:cNvCxnSpPr>
          <p:nvPr/>
        </p:nvCxnSpPr>
        <p:spPr>
          <a:xfrm rot="5400000" flipH="1" flipV="1">
            <a:off x="2600776" y="3668346"/>
            <a:ext cx="962795" cy="769854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874402-49F5-4D58-9C43-4AFDAD3599B0}"/>
              </a:ext>
            </a:extLst>
          </p:cNvPr>
          <p:cNvCxnSpPr>
            <a:stCxn id="18" idx="0"/>
            <a:endCxn id="11" idx="2"/>
          </p:cNvCxnSpPr>
          <p:nvPr/>
        </p:nvCxnSpPr>
        <p:spPr>
          <a:xfrm rot="16200000" flipV="1">
            <a:off x="4025640" y="3089536"/>
            <a:ext cx="1572395" cy="708273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660AEAB7-87AC-45C1-B230-314086AF63AC}"/>
              </a:ext>
            </a:extLst>
          </p:cNvPr>
          <p:cNvSpPr/>
          <p:nvPr/>
        </p:nvSpPr>
        <p:spPr>
          <a:xfrm rot="21282887">
            <a:off x="4676781" y="4228449"/>
            <a:ext cx="1039965" cy="6685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POE</a:t>
            </a:r>
          </a:p>
          <a:p>
            <a:pPr algn="ctr"/>
            <a:r>
              <a:rPr lang="en-US" b="1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A0A14C-7B2F-4790-8D2E-EC3B55270563}"/>
              </a:ext>
            </a:extLst>
          </p:cNvPr>
          <p:cNvSpPr txBox="1"/>
          <p:nvPr/>
        </p:nvSpPr>
        <p:spPr>
          <a:xfrm>
            <a:off x="1279775" y="3639583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Crossing mode choice logsum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DF92AA-41F0-4CC9-A350-E75B07531D3E}"/>
              </a:ext>
            </a:extLst>
          </p:cNvPr>
          <p:cNvSpPr txBox="1"/>
          <p:nvPr/>
        </p:nvSpPr>
        <p:spPr>
          <a:xfrm>
            <a:off x="5029200" y="3190875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Crossing mode choice logsum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900927-A3AA-4B2F-9493-F5586F7080BF}"/>
              </a:ext>
            </a:extLst>
          </p:cNvPr>
          <p:cNvSpPr txBox="1"/>
          <p:nvPr/>
        </p:nvSpPr>
        <p:spPr>
          <a:xfrm>
            <a:off x="2057400" y="2276475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Employment size terms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E6181F-3D9A-4E20-850A-0EE31C0D8EBC}"/>
              </a:ext>
            </a:extLst>
          </p:cNvPr>
          <p:cNvSpPr txBox="1"/>
          <p:nvPr/>
        </p:nvSpPr>
        <p:spPr>
          <a:xfrm>
            <a:off x="4953000" y="1895475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Employment size terms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6B9FFD-45C7-475F-AA94-D35619C80C5E}"/>
              </a:ext>
            </a:extLst>
          </p:cNvPr>
          <p:cNvSpPr txBox="1"/>
          <p:nvPr/>
        </p:nvSpPr>
        <p:spPr>
          <a:xfrm>
            <a:off x="7239000" y="406610"/>
            <a:ext cx="152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 err="1"/>
              <a:t>POEs</a:t>
            </a:r>
            <a:r>
              <a:rPr lang="en-US" b="1" i="1" dirty="0"/>
              <a:t> Today</a:t>
            </a:r>
          </a:p>
          <a:p>
            <a:endParaRPr lang="en-US" i="1" dirty="0"/>
          </a:p>
          <a:p>
            <a:r>
              <a:rPr lang="en-US" i="1" dirty="0"/>
              <a:t>San Ysidro</a:t>
            </a:r>
          </a:p>
          <a:p>
            <a:r>
              <a:rPr lang="en-US" i="1" dirty="0" err="1"/>
              <a:t>Otay</a:t>
            </a:r>
            <a:r>
              <a:rPr lang="en-US" i="1" dirty="0"/>
              <a:t> Mesa</a:t>
            </a:r>
          </a:p>
          <a:p>
            <a:r>
              <a:rPr lang="en-US" i="1" dirty="0" err="1"/>
              <a:t>Tecate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48131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Tour OD Choice 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4" y="1465668"/>
            <a:ext cx="8094133" cy="4040215"/>
          </a:xfrm>
        </p:spPr>
        <p:txBody>
          <a:bodyPr>
            <a:noAutofit/>
          </a:bodyPr>
          <a:lstStyle/>
          <a:p>
            <a:r>
              <a:rPr lang="en-US" sz="2800" dirty="0"/>
              <a:t>Origin Zone</a:t>
            </a:r>
          </a:p>
          <a:p>
            <a:pPr lvl="1"/>
            <a:r>
              <a:rPr lang="en-US" sz="2000" dirty="0"/>
              <a:t>Accessibility to population</a:t>
            </a:r>
          </a:p>
          <a:p>
            <a:pPr lvl="1"/>
            <a:r>
              <a:rPr lang="en-US" sz="2000" dirty="0"/>
              <a:t>POE constants</a:t>
            </a:r>
          </a:p>
          <a:p>
            <a:r>
              <a:rPr lang="en-US" sz="2800" dirty="0"/>
              <a:t>Destination Zone</a:t>
            </a:r>
          </a:p>
          <a:p>
            <a:pPr lvl="1"/>
            <a:r>
              <a:rPr lang="en-US" sz="2000" dirty="0"/>
              <a:t>Land use size term</a:t>
            </a:r>
          </a:p>
          <a:p>
            <a:r>
              <a:rPr lang="en-US" sz="2800" dirty="0"/>
              <a:t>Origin to Destination</a:t>
            </a:r>
          </a:p>
          <a:p>
            <a:pPr lvl="1"/>
            <a:r>
              <a:rPr lang="en-US" sz="2000" dirty="0"/>
              <a:t>Tour mode choice logsum</a:t>
            </a:r>
          </a:p>
          <a:p>
            <a:pPr lvl="1"/>
            <a:r>
              <a:rPr lang="en-US" sz="2000" dirty="0"/>
              <a:t>Piecewise linear distance</a:t>
            </a:r>
          </a:p>
          <a:p>
            <a:r>
              <a:rPr lang="en-US" sz="2400" dirty="0"/>
              <a:t>Tour purpose constants</a:t>
            </a:r>
          </a:p>
          <a:p>
            <a:pPr lvl="1"/>
            <a:endParaRPr lang="en-US" sz="2000" dirty="0"/>
          </a:p>
          <a:p>
            <a:r>
              <a:rPr lang="en-US" sz="2400" dirty="0"/>
              <a:t>All coded as flexible ActivitySim expression files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70FA3F-610F-403E-AAA4-3B05377D5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329"/>
          <a:stretch/>
        </p:blipFill>
        <p:spPr>
          <a:xfrm>
            <a:off x="5304559" y="1746968"/>
            <a:ext cx="3506931" cy="3343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45650A-3ABB-425C-8D3D-9C6CE1F2C130}"/>
              </a:ext>
            </a:extLst>
          </p:cNvPr>
          <p:cNvSpPr txBox="1"/>
          <p:nvPr/>
        </p:nvSpPr>
        <p:spPr>
          <a:xfrm>
            <a:off x="5124782" y="1377636"/>
            <a:ext cx="3506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Tour mode nesting structure</a:t>
            </a:r>
          </a:p>
        </p:txBody>
      </p:sp>
    </p:spTree>
    <p:extLst>
      <p:ext uri="{BB962C8B-B14F-4D97-AF65-F5344CB8AC3E}">
        <p14:creationId xmlns:p14="http://schemas.microsoft.com/office/powerpoint/2010/main" val="1386537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Tour Mode Choice Logsum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4" y="1391483"/>
            <a:ext cx="9268691" cy="4040215"/>
          </a:xfrm>
        </p:spPr>
        <p:txBody>
          <a:bodyPr>
            <a:noAutofit/>
          </a:bodyPr>
          <a:lstStyle/>
          <a:p>
            <a:r>
              <a:rPr lang="en-US" sz="2800" dirty="0"/>
              <a:t>Origin Zone</a:t>
            </a:r>
          </a:p>
          <a:p>
            <a:pPr lvl="1"/>
            <a:r>
              <a:rPr lang="en-US" sz="2200" dirty="0"/>
              <a:t>Border wait time by mode and pass type</a:t>
            </a:r>
          </a:p>
          <a:p>
            <a:r>
              <a:rPr lang="en-US" sz="2800" dirty="0"/>
              <a:t>Destination Zone</a:t>
            </a:r>
          </a:p>
          <a:p>
            <a:pPr lvl="1"/>
            <a:r>
              <a:rPr lang="en-US" sz="2000" dirty="0"/>
              <a:t>No terms</a:t>
            </a:r>
            <a:endParaRPr lang="en-US" sz="2200" dirty="0"/>
          </a:p>
          <a:p>
            <a:r>
              <a:rPr lang="en-US" sz="2800" dirty="0"/>
              <a:t>Origin to Destination</a:t>
            </a:r>
            <a:endParaRPr lang="en-US" sz="2400" dirty="0"/>
          </a:p>
          <a:p>
            <a:pPr lvl="1"/>
            <a:r>
              <a:rPr lang="en-US" sz="2200" dirty="0"/>
              <a:t>Roundtrip trip mode choice logsum for each possible tour mode</a:t>
            </a:r>
          </a:p>
          <a:p>
            <a:pPr lvl="2"/>
            <a:r>
              <a:rPr lang="en-US" sz="1800" dirty="0"/>
              <a:t>Depends on new added feature</a:t>
            </a:r>
          </a:p>
          <a:p>
            <a:pPr lvl="2"/>
            <a:r>
              <a:rPr lang="en-US" sz="1800" dirty="0"/>
              <a:t>Compute trip mode choice logsum conditional on tour mode</a:t>
            </a:r>
          </a:p>
          <a:p>
            <a:pPr lvl="2"/>
            <a:r>
              <a:rPr lang="en-US" sz="1800" dirty="0" err="1"/>
              <a:t>COMPUTE_TRIP_MODE_CHOICE_LOGSUMS</a:t>
            </a:r>
            <a:r>
              <a:rPr lang="en-US" sz="1800" dirty="0"/>
              <a:t>: True</a:t>
            </a:r>
            <a:endParaRPr lang="en-US" sz="2600" dirty="0"/>
          </a:p>
          <a:p>
            <a:r>
              <a:rPr lang="en-US" sz="2600" dirty="0"/>
              <a:t>Mode and tour purpose constants</a:t>
            </a:r>
            <a:br>
              <a:rPr lang="en-US" sz="2600" dirty="0"/>
            </a:br>
            <a:endParaRPr lang="en-US" sz="2600" dirty="0"/>
          </a:p>
          <a:p>
            <a:r>
              <a:rPr lang="en-US" sz="2400" dirty="0"/>
              <a:t>All coded as flexible ActivitySim expression files</a:t>
            </a: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1635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Trip Mode Choice 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44" y="1306045"/>
            <a:ext cx="6137510" cy="4591760"/>
          </a:xfrm>
        </p:spPr>
        <p:txBody>
          <a:bodyPr>
            <a:noAutofit/>
          </a:bodyPr>
          <a:lstStyle/>
          <a:p>
            <a:r>
              <a:rPr lang="en-US" sz="2400" dirty="0"/>
              <a:t>Origin Zone</a:t>
            </a:r>
          </a:p>
          <a:p>
            <a:pPr lvl="1"/>
            <a:r>
              <a:rPr lang="en-US" sz="1800" dirty="0"/>
              <a:t>No terms</a:t>
            </a:r>
          </a:p>
          <a:p>
            <a:r>
              <a:rPr lang="en-US" sz="2400" dirty="0"/>
              <a:t>Destination Zone</a:t>
            </a:r>
          </a:p>
          <a:p>
            <a:pPr lvl="1"/>
            <a:r>
              <a:rPr lang="en-US" sz="1800" dirty="0"/>
              <a:t>Parking cost</a:t>
            </a:r>
          </a:p>
          <a:p>
            <a:r>
              <a:rPr lang="en-US" sz="2400" dirty="0"/>
              <a:t>Origin to Destination</a:t>
            </a:r>
          </a:p>
          <a:p>
            <a:pPr lvl="1"/>
            <a:r>
              <a:rPr lang="en-US" sz="1800" dirty="0"/>
              <a:t>Time, distance, cost by mode</a:t>
            </a:r>
          </a:p>
          <a:p>
            <a:pPr lvl="1"/>
            <a:r>
              <a:rPr lang="en-US" sz="1800" dirty="0"/>
              <a:t>Skims by value-of-time group</a:t>
            </a:r>
          </a:p>
          <a:p>
            <a:pPr lvl="1"/>
            <a:r>
              <a:rPr lang="en-US" sz="1800" dirty="0"/>
              <a:t>Transit virtual path builder logsum</a:t>
            </a:r>
          </a:p>
          <a:p>
            <a:r>
              <a:rPr lang="en-US" sz="2200" dirty="0"/>
              <a:t>Mode and purpose constants</a:t>
            </a:r>
            <a:endParaRPr lang="en-US" sz="1800" dirty="0"/>
          </a:p>
          <a:p>
            <a:pPr lvl="1"/>
            <a:endParaRPr lang="en-US" sz="1800" dirty="0"/>
          </a:p>
          <a:p>
            <a:r>
              <a:rPr lang="en-US" sz="2000" dirty="0"/>
              <a:t>Makes use of ActivitySim 3 zone system TVPB!</a:t>
            </a:r>
          </a:p>
          <a:p>
            <a:r>
              <a:rPr lang="en-US" sz="2000" dirty="0"/>
              <a:t>All coded as flexible ActivitySim expression files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F7CEC9-43CB-4FA0-AC6D-597E3B143A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39" r="44673"/>
          <a:stretch/>
        </p:blipFill>
        <p:spPr>
          <a:xfrm>
            <a:off x="6725132" y="714649"/>
            <a:ext cx="2418868" cy="5542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FC6C3A-CAA6-49D7-8A28-7118F1AAB1C2}"/>
              </a:ext>
            </a:extLst>
          </p:cNvPr>
          <p:cNvSpPr txBox="1"/>
          <p:nvPr/>
        </p:nvSpPr>
        <p:spPr>
          <a:xfrm>
            <a:off x="5727455" y="345317"/>
            <a:ext cx="3593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Trip mode nesting structure</a:t>
            </a:r>
          </a:p>
        </p:txBody>
      </p:sp>
    </p:spTree>
    <p:extLst>
      <p:ext uri="{BB962C8B-B14F-4D97-AF65-F5344CB8AC3E}">
        <p14:creationId xmlns:p14="http://schemas.microsoft.com/office/powerpoint/2010/main" val="43991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67" y="1288221"/>
            <a:ext cx="8421440" cy="696444"/>
          </a:xfrm>
        </p:spPr>
        <p:txBody>
          <a:bodyPr>
            <a:noAutofit/>
          </a:bodyPr>
          <a:lstStyle/>
          <a:p>
            <a:r>
              <a:rPr lang="en-US" sz="2400" dirty="0"/>
              <a:t>Rigorous effort to match previous CT-RAMP model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450F5-2FB3-42AA-83DF-091A827DF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33" y="1839331"/>
            <a:ext cx="3307340" cy="2410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3DCC0E-2807-4D9F-8F53-8B181882D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457" y="1839331"/>
            <a:ext cx="4016534" cy="2382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484F6-7906-49C7-989D-6F75D91BE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8457" y="4222106"/>
            <a:ext cx="4249449" cy="24704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509CB0-AF0F-4B2B-9622-DEB0B3C56425}"/>
              </a:ext>
            </a:extLst>
          </p:cNvPr>
          <p:cNvSpPr txBox="1"/>
          <p:nvPr/>
        </p:nvSpPr>
        <p:spPr>
          <a:xfrm>
            <a:off x="643370" y="4672519"/>
            <a:ext cx="42494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See </a:t>
            </a:r>
            <a:r>
              <a:rPr lang="en-US" sz="2400" dirty="0">
                <a:hlinkClick r:id="rId6"/>
              </a:rPr>
              <a:t>Jupyter Notebook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Run times 50-60% faster than before (~20 to 25 min)</a:t>
            </a:r>
          </a:p>
        </p:txBody>
      </p:sp>
    </p:spTree>
    <p:extLst>
      <p:ext uri="{BB962C8B-B14F-4D97-AF65-F5344CB8AC3E}">
        <p14:creationId xmlns:p14="http://schemas.microsoft.com/office/powerpoint/2010/main" val="2985464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Potential Use Cases for Tour OD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44" y="1306045"/>
            <a:ext cx="8094132" cy="4591760"/>
          </a:xfrm>
        </p:spPr>
        <p:txBody>
          <a:bodyPr>
            <a:noAutofit/>
          </a:bodyPr>
          <a:lstStyle/>
          <a:p>
            <a:r>
              <a:rPr lang="en-US" sz="2400" dirty="0"/>
              <a:t>Demand that starts with enumerating tours or trips rather than a traditional synthetic population</a:t>
            </a:r>
          </a:p>
          <a:p>
            <a:r>
              <a:rPr lang="en-US" sz="2400" dirty="0"/>
              <a:t>To study origin zone policy decisions (e.g., border crossing station choice and mode choice)</a:t>
            </a:r>
          </a:p>
          <a:p>
            <a:endParaRPr lang="en-US" sz="2400" dirty="0"/>
          </a:p>
          <a:p>
            <a:pPr lvl="1"/>
            <a:r>
              <a:rPr lang="en-US" sz="2000" dirty="0"/>
              <a:t>Internal/external models</a:t>
            </a:r>
          </a:p>
          <a:p>
            <a:pPr lvl="1"/>
            <a:r>
              <a:rPr lang="en-US" sz="2000" dirty="0"/>
              <a:t>Multiple airport choice models</a:t>
            </a:r>
          </a:p>
          <a:p>
            <a:pPr lvl="1"/>
            <a:r>
              <a:rPr lang="en-US" sz="2000" dirty="0"/>
              <a:t>Visitor models</a:t>
            </a:r>
          </a:p>
          <a:p>
            <a:pPr lvl="1"/>
            <a:r>
              <a:rPr lang="en-US" sz="2000" dirty="0"/>
              <a:t>University travel models</a:t>
            </a:r>
          </a:p>
          <a:p>
            <a:pPr lvl="1"/>
            <a:r>
              <a:rPr lang="en-US" sz="2000" dirty="0"/>
              <a:t>Special generator / event models</a:t>
            </a:r>
          </a:p>
          <a:p>
            <a:pPr marL="119063" indent="0">
              <a:buNone/>
            </a:pPr>
            <a:endParaRPr lang="en-US" sz="2400" dirty="0"/>
          </a:p>
          <a:p>
            <a:r>
              <a:rPr lang="en-US" sz="2400" dirty="0"/>
              <a:t>Others?</a:t>
            </a:r>
          </a:p>
        </p:txBody>
      </p:sp>
    </p:spTree>
    <p:extLst>
      <p:ext uri="{BB962C8B-B14F-4D97-AF65-F5344CB8AC3E}">
        <p14:creationId xmlns:p14="http://schemas.microsoft.com/office/powerpoint/2010/main" val="2855145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44" y="1306045"/>
            <a:ext cx="8449947" cy="4591760"/>
          </a:xfrm>
        </p:spPr>
        <p:txBody>
          <a:bodyPr>
            <a:noAutofit/>
          </a:bodyPr>
          <a:lstStyle/>
          <a:p>
            <a:r>
              <a:rPr lang="en-US" sz="2400" dirty="0"/>
              <a:t>Questions? Next steps? (We’ll address the PR comments)</a:t>
            </a:r>
          </a:p>
          <a:p>
            <a:pPr marL="119063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Improvements available in the pull request</a:t>
            </a:r>
          </a:p>
          <a:p>
            <a:pPr marL="119063" indent="0">
              <a:buNone/>
            </a:pPr>
            <a:r>
              <a:rPr lang="en-US" sz="2400" dirty="0"/>
              <a:t> 	</a:t>
            </a:r>
            <a:r>
              <a:rPr lang="en-US" sz="2400" dirty="0">
                <a:hlinkClick r:id="rId3"/>
              </a:rPr>
              <a:t>https://github.com/ActivitySim/activitysim/pull/481</a:t>
            </a:r>
            <a:endParaRPr lang="en-US" sz="2400" dirty="0"/>
          </a:p>
          <a:p>
            <a:pPr marL="119063" indent="0">
              <a:buNone/>
            </a:pPr>
            <a:endParaRPr lang="en-US" sz="2000" dirty="0"/>
          </a:p>
          <a:p>
            <a:pPr marL="119063" indent="0">
              <a:buNone/>
            </a:pPr>
            <a:endParaRPr lang="en-US" sz="2000" dirty="0"/>
          </a:p>
          <a:p>
            <a:pPr marL="119063" indent="0">
              <a:buNone/>
            </a:pPr>
            <a:endParaRPr lang="en-US" sz="2000" dirty="0"/>
          </a:p>
          <a:p>
            <a:r>
              <a:rPr lang="en-US" sz="2400" dirty="0"/>
              <a:t>Thank you SANDAG for the willingness to expend project resources and schedule for the good of ActivitySim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44252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DBC4A56-4F87-494D-A253-739AD25C4A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24413" y="3899389"/>
            <a:ext cx="4412720" cy="285219"/>
          </a:xfrm>
        </p:spPr>
        <p:txBody>
          <a:bodyPr/>
          <a:lstStyle/>
          <a:p>
            <a:r>
              <a:rPr lang="en-US" sz="1600" dirty="0">
                <a:cs typeface="Arial"/>
              </a:rPr>
              <a:t>Ben Stabler</a:t>
            </a:r>
            <a:endParaRPr lang="en-US" sz="16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167EB8A-9A01-4E40-AFA6-BEFB18B63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24413" y="4158244"/>
            <a:ext cx="4413250" cy="222407"/>
          </a:xfrm>
        </p:spPr>
        <p:txBody>
          <a:bodyPr/>
          <a:lstStyle/>
          <a:p>
            <a:r>
              <a:rPr lang="en-US" dirty="0">
                <a:cs typeface="Arial"/>
              </a:rPr>
              <a:t>SENIOR DIRECTOR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4B3BD0B-E652-4EB0-A540-BDCC718462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4413" y="4259922"/>
            <a:ext cx="4413250" cy="460077"/>
          </a:xfrm>
        </p:spPr>
        <p:txBody>
          <a:bodyPr/>
          <a:lstStyle/>
          <a:p>
            <a:r>
              <a:rPr lang="en-US" dirty="0">
                <a:cs typeface="Arial"/>
              </a:rPr>
              <a:t>Ben.Stabler@rsginc.com</a:t>
            </a:r>
            <a:endParaRPr lang="en-US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A0A519EE-059C-458C-BFA0-5EBD9930EFB6}"/>
              </a:ext>
            </a:extLst>
          </p:cNvPr>
          <p:cNvSpPr txBox="1">
            <a:spLocks/>
          </p:cNvSpPr>
          <p:nvPr/>
        </p:nvSpPr>
        <p:spPr>
          <a:xfrm>
            <a:off x="4823883" y="4858376"/>
            <a:ext cx="4412720" cy="2852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cs typeface="Arial"/>
              </a:rPr>
              <a:t>Joel Freedman</a:t>
            </a:r>
            <a:endParaRPr lang="en-US" sz="16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344CE9A-6BAE-453B-8C76-B4692CF270A1}"/>
              </a:ext>
            </a:extLst>
          </p:cNvPr>
          <p:cNvSpPr txBox="1">
            <a:spLocks/>
          </p:cNvSpPr>
          <p:nvPr/>
        </p:nvSpPr>
        <p:spPr>
          <a:xfrm>
            <a:off x="4823883" y="5117231"/>
            <a:ext cx="4413250" cy="22240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SENIOR DIRECTOR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53D6583-C6D1-4B9A-8BDE-B983A1998AEF}"/>
              </a:ext>
            </a:extLst>
          </p:cNvPr>
          <p:cNvSpPr txBox="1">
            <a:spLocks/>
          </p:cNvSpPr>
          <p:nvPr/>
        </p:nvSpPr>
        <p:spPr>
          <a:xfrm>
            <a:off x="4823883" y="5218909"/>
            <a:ext cx="4413250" cy="46007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Joel.Freedman@rsginc.com</a:t>
            </a:r>
            <a:endParaRPr lang="en-US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B3C630D3-2359-4E34-8992-7DF0ADA697CB}"/>
              </a:ext>
            </a:extLst>
          </p:cNvPr>
          <p:cNvSpPr txBox="1">
            <a:spLocks/>
          </p:cNvSpPr>
          <p:nvPr/>
        </p:nvSpPr>
        <p:spPr>
          <a:xfrm>
            <a:off x="4823883" y="5780664"/>
            <a:ext cx="4412720" cy="2852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cs typeface="Arial"/>
              </a:rPr>
              <a:t>Max Gardner</a:t>
            </a:r>
            <a:endParaRPr lang="en-US" sz="160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270910-83FE-4B81-8A72-943B249CEDC5}"/>
              </a:ext>
            </a:extLst>
          </p:cNvPr>
          <p:cNvSpPr txBox="1">
            <a:spLocks/>
          </p:cNvSpPr>
          <p:nvPr/>
        </p:nvSpPr>
        <p:spPr>
          <a:xfrm>
            <a:off x="4823883" y="6039519"/>
            <a:ext cx="4413250" cy="22240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SOFTWARE ENGINEER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168E7A0B-5647-453F-8927-39C47EC4C3A5}"/>
              </a:ext>
            </a:extLst>
          </p:cNvPr>
          <p:cNvSpPr txBox="1">
            <a:spLocks/>
          </p:cNvSpPr>
          <p:nvPr/>
        </p:nvSpPr>
        <p:spPr>
          <a:xfrm>
            <a:off x="4823883" y="6141197"/>
            <a:ext cx="4413250" cy="46007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Max.Gardner@rsginc.com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4092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Custom 7">
      <a:dk1>
        <a:srgbClr val="48484A"/>
      </a:dk1>
      <a:lt1>
        <a:sysClr val="window" lastClr="FFFFFF"/>
      </a:lt1>
      <a:dk2>
        <a:srgbClr val="262626"/>
      </a:dk2>
      <a:lt2>
        <a:srgbClr val="F68B1F"/>
      </a:lt2>
      <a:accent1>
        <a:srgbClr val="006FA1"/>
      </a:accent1>
      <a:accent2>
        <a:srgbClr val="88CADE"/>
      </a:accent2>
      <a:accent3>
        <a:srgbClr val="65B360"/>
      </a:accent3>
      <a:accent4>
        <a:srgbClr val="FFC20E"/>
      </a:accent4>
      <a:accent5>
        <a:srgbClr val="514D85"/>
      </a:accent5>
      <a:accent6>
        <a:srgbClr val="BA1222"/>
      </a:accent6>
      <a:hlink>
        <a:srgbClr val="0000FF"/>
      </a:hlink>
      <a:folHlink>
        <a:srgbClr val="B1B3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Presentation.potx" id="{2282F849-DE3D-4F9B-9A95-78CD204BD376}" vid="{D2DCF89A-21CE-4BD2-9314-40B42567F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3192E243B06448FAEAAC77255F256" ma:contentTypeVersion="14" ma:contentTypeDescription="Create a new document." ma:contentTypeScope="" ma:versionID="3c89457d14386a6aa7facf69c4262d39">
  <xsd:schema xmlns:xsd="http://www.w3.org/2001/XMLSchema" xmlns:xs="http://www.w3.org/2001/XMLSchema" xmlns:p="http://schemas.microsoft.com/office/2006/metadata/properties" xmlns:ns1="http://schemas.microsoft.com/sharepoint/v3" xmlns:ns2="3b0b7883-d909-4fd3-9b55-7b9eba4e8fcf" xmlns:ns3="c668f435-839b-411d-a3d8-c3f5a3c01a6c" targetNamespace="http://schemas.microsoft.com/office/2006/metadata/properties" ma:root="true" ma:fieldsID="c6468932c30ca8b5b1c781f3fb29e31b" ns1:_="" ns2:_="" ns3:_="">
    <xsd:import namespace="http://schemas.microsoft.com/sharepoint/v3"/>
    <xsd:import namespace="3b0b7883-d909-4fd3-9b55-7b9eba4e8fcf"/>
    <xsd:import namespace="c668f435-839b-411d-a3d8-c3f5a3c01a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b7883-d909-4fd3-9b55-7b9eba4e8f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435-839b-411d-a3d8-c3f5a3c01a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b0b7883-d909-4fd3-9b55-7b9eba4e8fcf">
      <UserInfo>
        <DisplayName>Joel Freedman</DisplayName>
        <AccountId>147</AccountId>
        <AccountType/>
      </UserInfo>
      <UserInfo>
        <DisplayName>Maren Outwater</DisplayName>
        <AccountId>55</AccountId>
        <AccountType/>
      </UserInfo>
      <UserInfo>
        <DisplayName>Ben Stabler</DisplayName>
        <AccountId>169</AccountId>
        <AccountType/>
      </UserInfo>
      <UserInfo>
        <DisplayName>Stephen Lawe</DisplayName>
        <AccountId>196</AccountId>
        <AccountType/>
      </UserInfo>
      <UserInfo>
        <DisplayName>Binny Mathew Paul</DisplayName>
        <AccountId>260</AccountId>
        <AccountType/>
      </UserInfo>
      <UserInfo>
        <DisplayName>Jeff Doyle</DisplayName>
        <AccountId>229</AccountId>
        <AccountType/>
      </UserInfo>
      <UserInfo>
        <DisplayName>Amanda Young</DisplayName>
        <AccountId>179</AccountId>
        <AccountType/>
      </UserInfo>
      <UserInfo>
        <DisplayName>Lindsay Coe</DisplayName>
        <AccountId>149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EAEF58-5B35-4550-A409-0C405F3A9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0b7883-d909-4fd3-9b55-7b9eba4e8fcf"/>
    <ds:schemaRef ds:uri="c668f435-839b-411d-a3d8-c3f5a3c01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B548D2-16E5-4D59-9228-B99A31CAF826}">
  <ds:schemaRefs>
    <ds:schemaRef ds:uri="http://schemas.microsoft.com/sharepoint/v3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c668f435-839b-411d-a3d8-c3f5a3c01a6c"/>
    <ds:schemaRef ds:uri="http://schemas.microsoft.com/office/2006/metadata/properties"/>
    <ds:schemaRef ds:uri="http://schemas.openxmlformats.org/package/2006/metadata/core-properties"/>
    <ds:schemaRef ds:uri="3b0b7883-d909-4fd3-9b55-7b9eba4e8fcf"/>
  </ds:schemaRefs>
</ds:datastoreItem>
</file>

<file path=customXml/itemProps3.xml><?xml version="1.0" encoding="utf-8"?>
<ds:datastoreItem xmlns:ds="http://schemas.openxmlformats.org/officeDocument/2006/customXml" ds:itemID="{E23E702B-A4A8-49D1-8100-74D24C5D8E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</Template>
  <TotalTime>2495</TotalTime>
  <Words>496</Words>
  <Application>Microsoft Office PowerPoint</Application>
  <PresentationFormat>On-screen Show (4:3)</PresentationFormat>
  <Paragraphs>129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Gotham Book</vt:lpstr>
      <vt:lpstr>Lucida Grande</vt:lpstr>
      <vt:lpstr>PowerPoint Presentation</vt:lpstr>
      <vt:lpstr>PowerPoint Presentation</vt:lpstr>
      <vt:lpstr>Agenda</vt:lpstr>
      <vt:lpstr>History &amp; Objectives</vt:lpstr>
      <vt:lpstr>CB Model Structure</vt:lpstr>
      <vt:lpstr>Tour OD Choice Steps</vt:lpstr>
      <vt:lpstr>Tour OD Choice</vt:lpstr>
      <vt:lpstr>Tour OD Choice Utilities</vt:lpstr>
      <vt:lpstr>Tour Mode Choice Logsum</vt:lpstr>
      <vt:lpstr>Trip Mode Choice Utilities</vt:lpstr>
      <vt:lpstr>Results</vt:lpstr>
      <vt:lpstr>Potential Use Cases for Tour OD Model</vt:lpstr>
      <vt:lpstr>Q&amp;A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Stabler</dc:creator>
  <cp:lastModifiedBy>Ben Stabler</cp:lastModifiedBy>
  <cp:revision>101</cp:revision>
  <dcterms:created xsi:type="dcterms:W3CDTF">2019-03-29T17:24:07Z</dcterms:created>
  <dcterms:modified xsi:type="dcterms:W3CDTF">2021-09-28T17:47:49Z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0x010100F983192E243B06448FAEAAC77255F256</vt:lpwstr>
  </property>
</Properties>
</file>